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3"/>
  </p:notesMasterIdLst>
  <p:sldIdLst>
    <p:sldId id="256" r:id="rId2"/>
    <p:sldId id="259" r:id="rId3"/>
    <p:sldId id="260" r:id="rId4"/>
    <p:sldId id="266" r:id="rId5"/>
    <p:sldId id="274" r:id="rId6"/>
    <p:sldId id="262" r:id="rId7"/>
    <p:sldId id="261" r:id="rId8"/>
    <p:sldId id="263" r:id="rId9"/>
    <p:sldId id="275" r:id="rId10"/>
    <p:sldId id="276" r:id="rId11"/>
    <p:sldId id="278" r:id="rId12"/>
    <p:sldId id="277" r:id="rId13"/>
    <p:sldId id="279" r:id="rId14"/>
    <p:sldId id="280" r:id="rId15"/>
    <p:sldId id="282" r:id="rId16"/>
    <p:sldId id="264" r:id="rId17"/>
    <p:sldId id="265" r:id="rId18"/>
    <p:sldId id="283" r:id="rId19"/>
    <p:sldId id="267" r:id="rId20"/>
    <p:sldId id="272" r:id="rId21"/>
    <p:sldId id="273" r:id="rId2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2D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17A63BC-57C8-41C9-9E3C-0085F0C88E56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E4E9645-312B-4B3F-862C-073F1464D3B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45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EDEA3C7-28E7-4BDA-A66E-136D0E777C94}" type="slidenum">
              <a:rPr lang="es-ES" smtClean="0"/>
              <a:pPr/>
              <a:t>1</a:t>
            </a:fld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05214A-C679-4634-8CC3-D6E5DBF6D830}" type="slidenum">
              <a:rPr lang="es-ES" smtClean="0"/>
              <a:pPr/>
              <a:t>10</a:t>
            </a:fld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48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492AA7-37F2-4598-AB52-C28F57B2379C}" type="slidenum">
              <a:rPr lang="es-ES" smtClean="0"/>
              <a:pPr/>
              <a:t>11</a:t>
            </a:fld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58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86C1DC-79A0-4FF7-866A-7A990FD09A48}" type="slidenum">
              <a:rPr lang="es-ES" smtClean="0"/>
              <a:pPr/>
              <a:t>12</a:t>
            </a:fld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A61CA5-7C29-4FDD-943C-30BA7E5F783B}" type="slidenum">
              <a:rPr lang="es-ES" smtClean="0"/>
              <a:pPr/>
              <a:t>13</a:t>
            </a:fld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78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D8041C-8DA7-4BD3-989D-03F60B785399}" type="slidenum">
              <a:rPr lang="es-ES" smtClean="0"/>
              <a:pPr/>
              <a:t>14</a:t>
            </a:fld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89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4A5598-F29A-456A-A43B-E8DC0266CDA3}" type="slidenum">
              <a:rPr lang="es-ES" smtClean="0"/>
              <a:pPr/>
              <a:t>15</a:t>
            </a:fld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99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FE4963-B29E-4E09-924F-1BD797B0E297}" type="slidenum">
              <a:rPr lang="es-ES" smtClean="0"/>
              <a:pPr/>
              <a:t>16</a:t>
            </a:fld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70A7747-0504-49DD-8F4E-682E6EA26A44}" type="slidenum">
              <a:rPr lang="es-ES" smtClean="0"/>
              <a:pPr/>
              <a:t>17</a:t>
            </a:fld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19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9DB598-8898-43CB-B96F-6571DFEA87B0}" type="slidenum">
              <a:rPr lang="es-ES" smtClean="0"/>
              <a:pPr/>
              <a:t>18</a:t>
            </a:fld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30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42F616E-86D0-4770-9D19-F504C788E5C3}" type="slidenum">
              <a:rPr lang="es-ES" smtClean="0"/>
              <a:pPr/>
              <a:t>19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8BF584-EA0A-4633-9FD3-A71A110CD054}" type="slidenum">
              <a:rPr lang="es-ES" smtClean="0"/>
              <a:pPr/>
              <a:t>2</a:t>
            </a:fld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40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EC7658-0060-4686-835A-0F67D81FFEF4}" type="slidenum">
              <a:rPr lang="es-ES" smtClean="0"/>
              <a:pPr/>
              <a:t>20</a:t>
            </a:fld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67E945-F21B-4F28-AE62-C9C0DC412416}" type="slidenum">
              <a:rPr lang="es-ES" smtClean="0"/>
              <a:pPr/>
              <a:t>21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2597B7-30C0-4CFD-80CA-38DA7A34A220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76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12FCA8-6BD6-4F21-8D70-9CE9D9FC872A}" type="slidenum">
              <a:rPr lang="es-ES" smtClean="0"/>
              <a:pPr/>
              <a:t>4</a:t>
            </a:fld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86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218F76-AB40-4EB0-A37E-D1B03FA1FC07}" type="slidenum">
              <a:rPr lang="es-ES" smtClean="0"/>
              <a:pPr/>
              <a:t>5</a:t>
            </a:fld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DD11928-A161-472F-9512-598E002593C0}" type="slidenum">
              <a:rPr lang="es-ES" smtClean="0"/>
              <a:pPr/>
              <a:t>6</a:t>
            </a:fld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07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B965E7-BAB9-4D0D-9766-B7AF51D6F68C}" type="slidenum">
              <a:rPr lang="es-ES" smtClean="0"/>
              <a:pPr/>
              <a:t>7</a:t>
            </a:fld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622F7C5-6617-4407-A6F4-7BB394B7348A}" type="slidenum">
              <a:rPr lang="es-ES" smtClean="0"/>
              <a:pPr/>
              <a:t>8</a:t>
            </a:fld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27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C395FE-46D0-4EE8-A765-25487E1BA958}" type="slidenum">
              <a:rPr lang="es-ES" smtClean="0"/>
              <a:pPr/>
              <a:t>9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70129-294C-47F3-A961-6E221FA7F617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5A065-92D0-4AA7-80BB-A0762C0B6F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70362-240A-444E-8442-B17285491333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91D9D-B30A-4117-9B7E-7D70D9D1443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87D93-3779-414C-A93D-70E6D0B016C7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2630B-40B9-4A53-BB31-34A54151689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E7760-CD5A-4918-8435-C9E440611FF3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8C623-54A5-4FC2-A59B-722A8BDFCE8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C73D2-23BA-44C9-9029-728B2B0702A7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8E916-E6FC-4085-99FD-5E69719F087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866AA-6BA6-41D9-B4AB-56D76DD21102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A53B2-BE06-490C-9973-26C7B0562A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B5F90-E505-4D3C-A6DF-5D8A7477E1F0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3E434-C437-4860-AC9F-4AC1D8E239E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699BE-185E-4FD8-93D2-0551AB637102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1A65D-D585-4B01-86BF-7238EF15658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5CE85-D986-4CEC-B31E-4CC286379C45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97699-6A98-4B4D-8FED-9EC523043FA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7EC7D-A8BA-4964-BAAE-EF17B4EABFAC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DC957-1274-45D2-ACED-8A2DE962370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FBA19-689F-409D-8B72-91BBBCBD2BB8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43A33-75FB-4676-80E2-6D022001130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18A8F2-0195-424E-ACF2-223F7F484BE6}" type="datetimeFigureOut">
              <a:rPr lang="es-ES"/>
              <a:pPr>
                <a:defRPr/>
              </a:pPr>
              <a:t>24/04/2009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68DCBE-4999-44D7-9066-B25C966BE11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hyperlink" Target="http://www.ucm.e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www.urjc.es/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2.jpeg"/><Relationship Id="rId9" Type="http://schemas.openxmlformats.org/officeDocument/2006/relationships/hyperlink" Target="http://www.upm.es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wmf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image" Target="../media/image20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4.jpeg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wmf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3">
            <a:lum bright="-12000" contras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81175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051" name="7 CuadroTexto"/>
          <p:cNvSpPr txBox="1">
            <a:spLocks noChangeArrowheads="1"/>
          </p:cNvSpPr>
          <p:nvPr/>
        </p:nvSpPr>
        <p:spPr bwMode="auto">
          <a:xfrm>
            <a:off x="141288" y="1571625"/>
            <a:ext cx="8745537" cy="2678113"/>
          </a:xfrm>
          <a:prstGeom prst="rect">
            <a:avLst/>
          </a:prstGeom>
          <a:solidFill>
            <a:schemeClr val="tx1">
              <a:alpha val="69019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600">
                <a:solidFill>
                  <a:srgbClr val="92D050"/>
                </a:solidFill>
                <a:latin typeface="Dutch801 Rm BT" pitchFamily="18" charset="0"/>
              </a:rPr>
              <a:t>PROPUESTA DE RESTITUCIÓN </a:t>
            </a:r>
          </a:p>
          <a:p>
            <a:pPr algn="ctr"/>
            <a:r>
              <a:rPr lang="es-ES" sz="3600">
                <a:solidFill>
                  <a:srgbClr val="92D050"/>
                </a:solidFill>
                <a:latin typeface="Dutch801 Rm BT" pitchFamily="18" charset="0"/>
              </a:rPr>
              <a:t>DE LA </a:t>
            </a:r>
          </a:p>
          <a:p>
            <a:pPr algn="ctr">
              <a:lnSpc>
                <a:spcPct val="150000"/>
              </a:lnSpc>
            </a:pPr>
            <a:r>
              <a:rPr lang="es-ES" sz="3600" b="1" i="1">
                <a:solidFill>
                  <a:srgbClr val="92D050"/>
                </a:solidFill>
                <a:latin typeface="Garamond" pitchFamily="18" charset="0"/>
              </a:rPr>
              <a:t>Arenaria bolosii</a:t>
            </a:r>
          </a:p>
          <a:p>
            <a:pPr algn="ctr">
              <a:lnSpc>
                <a:spcPct val="150000"/>
              </a:lnSpc>
            </a:pPr>
            <a:r>
              <a:rPr lang="es-ES" sz="2800" b="1">
                <a:solidFill>
                  <a:srgbClr val="92D050"/>
                </a:solidFill>
                <a:latin typeface="Garamond" pitchFamily="18" charset="0"/>
              </a:rPr>
              <a:t>en el Macizo de Puig de Marssanella , Mallorca</a:t>
            </a:r>
          </a:p>
        </p:txBody>
      </p:sp>
      <p:sp>
        <p:nvSpPr>
          <p:cNvPr id="2052" name="2 CuadroTexto"/>
          <p:cNvSpPr txBox="1">
            <a:spLocks noChangeArrowheads="1"/>
          </p:cNvSpPr>
          <p:nvPr/>
        </p:nvSpPr>
        <p:spPr bwMode="auto">
          <a:xfrm>
            <a:off x="5973763" y="6049963"/>
            <a:ext cx="3143250" cy="708025"/>
          </a:xfrm>
          <a:prstGeom prst="rect">
            <a:avLst/>
          </a:prstGeom>
          <a:solidFill>
            <a:schemeClr val="tx1">
              <a:alpha val="87057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>
                <a:solidFill>
                  <a:schemeClr val="bg1"/>
                </a:solidFill>
                <a:latin typeface="Garamond" pitchFamily="18" charset="0"/>
              </a:rPr>
              <a:t>Estela Barroso Corrochano</a:t>
            </a:r>
          </a:p>
          <a:p>
            <a:r>
              <a:rPr lang="es-ES" sz="2000" b="1">
                <a:solidFill>
                  <a:schemeClr val="bg1"/>
                </a:solidFill>
                <a:latin typeface="Garamond" pitchFamily="18" charset="0"/>
              </a:rPr>
              <a:t>Luis E. San Joaquín Polo</a:t>
            </a:r>
          </a:p>
        </p:txBody>
      </p:sp>
      <p:sp>
        <p:nvSpPr>
          <p:cNvPr id="2053" name="19 CuadroTexto"/>
          <p:cNvSpPr txBox="1">
            <a:spLocks noChangeArrowheads="1"/>
          </p:cNvSpPr>
          <p:nvPr/>
        </p:nvSpPr>
        <p:spPr bwMode="auto">
          <a:xfrm>
            <a:off x="123825" y="5273675"/>
            <a:ext cx="5143500" cy="1476375"/>
          </a:xfrm>
          <a:prstGeom prst="rect">
            <a:avLst/>
          </a:prstGeom>
          <a:solidFill>
            <a:schemeClr val="tx1">
              <a:alpha val="74901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bg1"/>
                </a:solidFill>
                <a:latin typeface="Garamond" pitchFamily="18" charset="0"/>
              </a:rPr>
              <a:t>Máster Oficial en Restauración de Ecosistemas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bg1"/>
                </a:solidFill>
                <a:latin typeface="Garamond" pitchFamily="18" charset="0"/>
              </a:rPr>
              <a:t>                               2008 / 2009</a:t>
            </a:r>
          </a:p>
          <a:p>
            <a:pPr>
              <a:spcBef>
                <a:spcPct val="50000"/>
              </a:spcBef>
            </a:pPr>
            <a:endParaRPr lang="es-ES" b="1">
              <a:latin typeface="Garamond" pitchFamily="18" charset="0"/>
            </a:endParaRPr>
          </a:p>
          <a:p>
            <a:endParaRPr lang="es-ES">
              <a:latin typeface="Calibri" pitchFamily="34" charset="0"/>
            </a:endParaRPr>
          </a:p>
        </p:txBody>
      </p:sp>
      <p:pic>
        <p:nvPicPr>
          <p:cNvPr id="2054" name="Picture 12" descr="escudo_UA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6076950"/>
            <a:ext cx="1143000" cy="454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5" name="Picture 8" descr="Universidad Rey Juan Carlos.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5938" y="6086475"/>
            <a:ext cx="128587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2" descr="Logotipo de la UCM, pulse para acceder a la página principal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78188" y="6083300"/>
            <a:ext cx="12223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5" descr="UPM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14875" y="6003925"/>
            <a:ext cx="6064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4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1310" name="Picture 2" descr="C:\Users\Sanjoa\Desktop\Fotos Puig Massanella\2008-12-05 090.JPG"/>
            <p:cNvPicPr>
              <a:picLocks noChangeAspect="1" noChangeArrowheads="1"/>
            </p:cNvPicPr>
            <p:nvPr/>
          </p:nvPicPr>
          <p:blipFill>
            <a:blip r:embed="rId3">
              <a:lum bright="-4000"/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blipFill dpi="0" rotWithShape="1">
              <a:blip r:embed="rId4">
                <a:lum bright="-4000"/>
              </a:blip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65088" y="77788"/>
              <a:ext cx="9001125" cy="6715125"/>
            </a:xfrm>
            <a:prstGeom prst="rect">
              <a:avLst/>
            </a:prstGeom>
            <a:solidFill>
              <a:schemeClr val="tx1">
                <a:alpha val="8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sz="2400" dirty="0">
                <a:latin typeface="Garamond" pitchFamily="18" charset="0"/>
              </a:endParaRPr>
            </a:p>
          </p:txBody>
        </p:sp>
      </p:grpSp>
      <p:sp>
        <p:nvSpPr>
          <p:cNvPr id="11267" name="1 Título"/>
          <p:cNvSpPr>
            <a:spLocks noGrp="1"/>
          </p:cNvSpPr>
          <p:nvPr>
            <p:ph type="title"/>
          </p:nvPr>
        </p:nvSpPr>
        <p:spPr>
          <a:xfrm>
            <a:off x="203200" y="0"/>
            <a:ext cx="8786813" cy="1143000"/>
          </a:xfrm>
        </p:spPr>
        <p:txBody>
          <a:bodyPr/>
          <a:lstStyle/>
          <a:p>
            <a:pPr algn="l" eaLnBrk="1" hangingPunct="1"/>
            <a:r>
              <a:rPr lang="es-ES" sz="2400" smtClean="0">
                <a:solidFill>
                  <a:schemeClr val="bg1"/>
                </a:solidFill>
                <a:latin typeface="Dutch801 Rm BT" pitchFamily="18" charset="0"/>
              </a:rPr>
              <a:t>5. Identificación de la Causa del Problema y  Líneas de Actuación</a:t>
            </a:r>
          </a:p>
        </p:txBody>
      </p:sp>
      <p:sp>
        <p:nvSpPr>
          <p:cNvPr id="18" name="4 CuadroTexto"/>
          <p:cNvSpPr txBox="1">
            <a:spLocks noChangeArrowheads="1"/>
          </p:cNvSpPr>
          <p:nvPr/>
        </p:nvSpPr>
        <p:spPr bwMode="auto">
          <a:xfrm>
            <a:off x="500063" y="1109663"/>
            <a:ext cx="3643312" cy="461962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2400" dirty="0">
                <a:solidFill>
                  <a:srgbClr val="FFFF00"/>
                </a:solidFill>
                <a:latin typeface="Garamond" pitchFamily="18" charset="0"/>
              </a:rPr>
              <a:t>Hipótesis 2. </a:t>
            </a:r>
            <a:r>
              <a:rPr lang="es-ES" sz="2400" dirty="0">
                <a:solidFill>
                  <a:schemeClr val="bg1"/>
                </a:solidFill>
                <a:latin typeface="Garamond" pitchFamily="18" charset="0"/>
              </a:rPr>
              <a:t>Semillas viables</a:t>
            </a:r>
          </a:p>
        </p:txBody>
      </p:sp>
      <p:sp>
        <p:nvSpPr>
          <p:cNvPr id="11269" name="18 CuadroTexto"/>
          <p:cNvSpPr txBox="1">
            <a:spLocks noChangeArrowheads="1"/>
          </p:cNvSpPr>
          <p:nvPr/>
        </p:nvSpPr>
        <p:spPr bwMode="auto">
          <a:xfrm>
            <a:off x="169863" y="1787525"/>
            <a:ext cx="89741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        Se realizarán dos experimentos:</a:t>
            </a:r>
          </a:p>
          <a:p>
            <a:endParaRPr lang="es-ES" sz="2400">
              <a:solidFill>
                <a:schemeClr val="bg1"/>
              </a:solidFill>
              <a:latin typeface="Garamond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s-ES" sz="2000">
                <a:solidFill>
                  <a:srgbClr val="FF0000"/>
                </a:solidFill>
                <a:latin typeface="Garamond" pitchFamily="18" charset="0"/>
              </a:rPr>
              <a:t> </a:t>
            </a:r>
            <a:r>
              <a:rPr lang="es-ES" sz="2000" b="1">
                <a:solidFill>
                  <a:srgbClr val="FF0000"/>
                </a:solidFill>
                <a:latin typeface="Garamond" pitchFamily="18" charset="0"/>
              </a:rPr>
              <a:t>Experimento 1:</a:t>
            </a:r>
            <a:r>
              <a:rPr lang="es-ES" sz="2000" b="1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Construcción de barreras de retención  que eviten la posible pérdida de semillas por arrastre pendiente abajo.</a:t>
            </a:r>
          </a:p>
        </p:txBody>
      </p:sp>
      <p:grpSp>
        <p:nvGrpSpPr>
          <p:cNvPr id="3" name="14 Grupo"/>
          <p:cNvGrpSpPr>
            <a:grpSpLocks/>
          </p:cNvGrpSpPr>
          <p:nvPr/>
        </p:nvGrpSpPr>
        <p:grpSpPr bwMode="auto">
          <a:xfrm>
            <a:off x="142875" y="3032125"/>
            <a:ext cx="8858250" cy="3538538"/>
            <a:chOff x="142875" y="3032125"/>
            <a:chExt cx="8858250" cy="3538538"/>
          </a:xfrm>
        </p:grpSpPr>
        <p:cxnSp>
          <p:nvCxnSpPr>
            <p:cNvPr id="21" name="20 Conector recto de flecha"/>
            <p:cNvCxnSpPr/>
            <p:nvPr/>
          </p:nvCxnSpPr>
          <p:spPr>
            <a:xfrm>
              <a:off x="171450" y="3505200"/>
              <a:ext cx="328613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 de flecha"/>
            <p:cNvCxnSpPr/>
            <p:nvPr/>
          </p:nvCxnSpPr>
          <p:spPr>
            <a:xfrm>
              <a:off x="155575" y="5632450"/>
              <a:ext cx="201613" cy="952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23 Conector recto"/>
            <p:cNvCxnSpPr/>
            <p:nvPr/>
          </p:nvCxnSpPr>
          <p:spPr>
            <a:xfrm rot="5400000">
              <a:off x="-1158875" y="4333875"/>
              <a:ext cx="2609850" cy="63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06" name="26 CuadroTexto"/>
            <p:cNvSpPr txBox="1">
              <a:spLocks noChangeArrowheads="1"/>
            </p:cNvSpPr>
            <p:nvPr/>
          </p:nvSpPr>
          <p:spPr bwMode="auto">
            <a:xfrm>
              <a:off x="479425" y="3290888"/>
              <a:ext cx="85217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es-ES" sz="2000" u="sng">
                  <a:solidFill>
                    <a:schemeClr val="bg1"/>
                  </a:solidFill>
                  <a:latin typeface="Garamond" pitchFamily="18" charset="0"/>
                </a:rPr>
                <a:t>Aparecen plántulas</a:t>
              </a:r>
              <a:r>
                <a:rPr lang="es-ES" sz="2000">
                  <a:solidFill>
                    <a:schemeClr val="bg1"/>
                  </a:solidFill>
                  <a:latin typeface="Garamond" pitchFamily="18" charset="0"/>
                </a:rPr>
                <a:t>:  </a:t>
              </a:r>
              <a:r>
                <a:rPr lang="es-ES">
                  <a:solidFill>
                    <a:srgbClr val="FFFF00"/>
                  </a:solidFill>
                  <a:latin typeface="Garamond" pitchFamily="18" charset="0"/>
                </a:rPr>
                <a:t>Hipótesis 2a. </a:t>
              </a:r>
              <a:r>
                <a:rPr lang="es-ES">
                  <a:solidFill>
                    <a:schemeClr val="bg1"/>
                  </a:solidFill>
                  <a:latin typeface="Garamond" pitchFamily="18" charset="0"/>
                </a:rPr>
                <a:t>Las plántulas no se instalan por exceso de pendiente (las semillas son arrastradas)</a:t>
              </a:r>
            </a:p>
          </p:txBody>
        </p:sp>
        <p:sp>
          <p:nvSpPr>
            <p:cNvPr id="11307" name="30 Rectángulo"/>
            <p:cNvSpPr>
              <a:spLocks noChangeArrowheads="1"/>
            </p:cNvSpPr>
            <p:nvPr/>
          </p:nvSpPr>
          <p:spPr bwMode="auto">
            <a:xfrm>
              <a:off x="2597150" y="4776788"/>
              <a:ext cx="6172200" cy="1754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>
                  <a:solidFill>
                    <a:srgbClr val="FFFF00"/>
                  </a:solidFill>
                  <a:latin typeface="Garamond" pitchFamily="18" charset="0"/>
                </a:rPr>
                <a:t>Hipótesis 2b. </a:t>
              </a:r>
              <a:r>
                <a:rPr lang="es-ES">
                  <a:solidFill>
                    <a:schemeClr val="bg1"/>
                  </a:solidFill>
                  <a:latin typeface="Garamond" pitchFamily="18" charset="0"/>
                </a:rPr>
                <a:t>Las plántulas no se desarrollan debido a la herbivoría, recolección y/o pisoteo</a:t>
              </a:r>
            </a:p>
            <a:p>
              <a:r>
                <a:rPr lang="es-ES">
                  <a:solidFill>
                    <a:schemeClr val="bg1"/>
                  </a:solidFill>
                  <a:latin typeface="Garamond" pitchFamily="18" charset="0"/>
                </a:rPr>
                <a:t>                                     </a:t>
              </a:r>
              <a:endParaRPr lang="es-ES">
                <a:solidFill>
                  <a:srgbClr val="00B050"/>
                </a:solidFill>
                <a:latin typeface="Garamond" pitchFamily="18" charset="0"/>
              </a:endParaRPr>
            </a:p>
            <a:p>
              <a:endParaRPr lang="es-ES">
                <a:solidFill>
                  <a:schemeClr val="bg1"/>
                </a:solidFill>
                <a:latin typeface="Garamond" pitchFamily="18" charset="0"/>
              </a:endParaRPr>
            </a:p>
            <a:p>
              <a:r>
                <a:rPr lang="es-ES">
                  <a:solidFill>
                    <a:srgbClr val="FFFF00"/>
                  </a:solidFill>
                  <a:latin typeface="Garamond" pitchFamily="18" charset="0"/>
                </a:rPr>
                <a:t>Hipótesis 2c. </a:t>
              </a:r>
              <a:r>
                <a:rPr lang="es-ES">
                  <a:solidFill>
                    <a:schemeClr val="bg1"/>
                  </a:solidFill>
                  <a:latin typeface="Garamond" pitchFamily="18" charset="0"/>
                </a:rPr>
                <a:t>Las semillas no germinan debido a la alteración de las condiciones del entorno</a:t>
              </a:r>
            </a:p>
          </p:txBody>
        </p:sp>
        <p:sp>
          <p:nvSpPr>
            <p:cNvPr id="38" name="37 Abrir llave"/>
            <p:cNvSpPr/>
            <p:nvPr/>
          </p:nvSpPr>
          <p:spPr>
            <a:xfrm>
              <a:off x="2571750" y="4603750"/>
              <a:ext cx="100013" cy="1966913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1309" name="43 Rectángulo"/>
            <p:cNvSpPr>
              <a:spLocks noChangeArrowheads="1"/>
            </p:cNvSpPr>
            <p:nvPr/>
          </p:nvSpPr>
          <p:spPr bwMode="auto">
            <a:xfrm>
              <a:off x="261938" y="5472113"/>
              <a:ext cx="245427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just"/>
              <a:r>
                <a:rPr lang="es-ES" sz="2000" u="sng">
                  <a:solidFill>
                    <a:schemeClr val="bg1"/>
                  </a:solidFill>
                  <a:latin typeface="Garamond" pitchFamily="18" charset="0"/>
                </a:rPr>
                <a:t>No aparecen plántulas</a:t>
              </a:r>
              <a:r>
                <a:rPr lang="es-ES">
                  <a:solidFill>
                    <a:schemeClr val="bg1"/>
                  </a:solidFill>
                  <a:latin typeface="Garamond" pitchFamily="18" charset="0"/>
                </a:rPr>
                <a:t>:</a:t>
              </a:r>
            </a:p>
          </p:txBody>
        </p:sp>
      </p:grpSp>
      <p:grpSp>
        <p:nvGrpSpPr>
          <p:cNvPr id="4" name="82 Grupo"/>
          <p:cNvGrpSpPr>
            <a:grpSpLocks/>
          </p:cNvGrpSpPr>
          <p:nvPr/>
        </p:nvGrpSpPr>
        <p:grpSpPr bwMode="auto">
          <a:xfrm>
            <a:off x="2500313" y="3286125"/>
            <a:ext cx="3857625" cy="2928938"/>
            <a:chOff x="5286348" y="0"/>
            <a:chExt cx="3857652" cy="2928958"/>
          </a:xfrm>
        </p:grpSpPr>
        <p:sp>
          <p:nvSpPr>
            <p:cNvPr id="17" name="16 Rectángulo"/>
            <p:cNvSpPr/>
            <p:nvPr/>
          </p:nvSpPr>
          <p:spPr>
            <a:xfrm>
              <a:off x="5286348" y="0"/>
              <a:ext cx="3857652" cy="2928958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grpSp>
          <p:nvGrpSpPr>
            <p:cNvPr id="11273" name="21 Grupo"/>
            <p:cNvGrpSpPr>
              <a:grpSpLocks/>
            </p:cNvGrpSpPr>
            <p:nvPr/>
          </p:nvGrpSpPr>
          <p:grpSpPr bwMode="auto">
            <a:xfrm>
              <a:off x="5394299" y="52386"/>
              <a:ext cx="3641749" cy="2824183"/>
              <a:chOff x="3269305" y="1000192"/>
              <a:chExt cx="3918328" cy="2833786"/>
            </a:xfrm>
          </p:grpSpPr>
          <p:sp>
            <p:nvSpPr>
              <p:cNvPr id="34" name="33 Forma libre"/>
              <p:cNvSpPr/>
              <p:nvPr/>
            </p:nvSpPr>
            <p:spPr>
              <a:xfrm>
                <a:off x="3993530" y="1411164"/>
                <a:ext cx="3194104" cy="2406884"/>
              </a:xfrm>
              <a:custGeom>
                <a:avLst/>
                <a:gdLst>
                  <a:gd name="connsiteX0" fmla="*/ 0 w 3192379"/>
                  <a:gd name="connsiteY0" fmla="*/ 2085474 h 2406316"/>
                  <a:gd name="connsiteX1" fmla="*/ 80211 w 3192379"/>
                  <a:gd name="connsiteY1" fmla="*/ 2053390 h 2406316"/>
                  <a:gd name="connsiteX2" fmla="*/ 176463 w 3192379"/>
                  <a:gd name="connsiteY2" fmla="*/ 2021306 h 2406316"/>
                  <a:gd name="connsiteX3" fmla="*/ 368969 w 3192379"/>
                  <a:gd name="connsiteY3" fmla="*/ 1925053 h 2406316"/>
                  <a:gd name="connsiteX4" fmla="*/ 417095 w 3192379"/>
                  <a:gd name="connsiteY4" fmla="*/ 1909011 h 2406316"/>
                  <a:gd name="connsiteX5" fmla="*/ 449179 w 3192379"/>
                  <a:gd name="connsiteY5" fmla="*/ 1860884 h 2406316"/>
                  <a:gd name="connsiteX6" fmla="*/ 497305 w 3192379"/>
                  <a:gd name="connsiteY6" fmla="*/ 1716506 h 2406316"/>
                  <a:gd name="connsiteX7" fmla="*/ 545432 w 3192379"/>
                  <a:gd name="connsiteY7" fmla="*/ 1620253 h 2406316"/>
                  <a:gd name="connsiteX8" fmla="*/ 689811 w 3192379"/>
                  <a:gd name="connsiteY8" fmla="*/ 1556084 h 2406316"/>
                  <a:gd name="connsiteX9" fmla="*/ 737937 w 3192379"/>
                  <a:gd name="connsiteY9" fmla="*/ 1524000 h 2406316"/>
                  <a:gd name="connsiteX10" fmla="*/ 850232 w 3192379"/>
                  <a:gd name="connsiteY10" fmla="*/ 1491916 h 2406316"/>
                  <a:gd name="connsiteX11" fmla="*/ 898358 w 3192379"/>
                  <a:gd name="connsiteY11" fmla="*/ 1475874 h 2406316"/>
                  <a:gd name="connsiteX12" fmla="*/ 946484 w 3192379"/>
                  <a:gd name="connsiteY12" fmla="*/ 1443790 h 2406316"/>
                  <a:gd name="connsiteX13" fmla="*/ 1010653 w 3192379"/>
                  <a:gd name="connsiteY13" fmla="*/ 1427748 h 2406316"/>
                  <a:gd name="connsiteX14" fmla="*/ 1058779 w 3192379"/>
                  <a:gd name="connsiteY14" fmla="*/ 1411706 h 2406316"/>
                  <a:gd name="connsiteX15" fmla="*/ 1138990 w 3192379"/>
                  <a:gd name="connsiteY15" fmla="*/ 1347537 h 2406316"/>
                  <a:gd name="connsiteX16" fmla="*/ 1155032 w 3192379"/>
                  <a:gd name="connsiteY16" fmla="*/ 1299411 h 2406316"/>
                  <a:gd name="connsiteX17" fmla="*/ 1203158 w 3192379"/>
                  <a:gd name="connsiteY17" fmla="*/ 1283369 h 2406316"/>
                  <a:gd name="connsiteX18" fmla="*/ 1315453 w 3192379"/>
                  <a:gd name="connsiteY18" fmla="*/ 1267327 h 2406316"/>
                  <a:gd name="connsiteX19" fmla="*/ 1411705 w 3192379"/>
                  <a:gd name="connsiteY19" fmla="*/ 1235242 h 2406316"/>
                  <a:gd name="connsiteX20" fmla="*/ 1588169 w 3192379"/>
                  <a:gd name="connsiteY20" fmla="*/ 1187116 h 2406316"/>
                  <a:gd name="connsiteX21" fmla="*/ 1636295 w 3192379"/>
                  <a:gd name="connsiteY21" fmla="*/ 1171074 h 2406316"/>
                  <a:gd name="connsiteX22" fmla="*/ 1732548 w 3192379"/>
                  <a:gd name="connsiteY22" fmla="*/ 1106906 h 2406316"/>
                  <a:gd name="connsiteX23" fmla="*/ 1748590 w 3192379"/>
                  <a:gd name="connsiteY23" fmla="*/ 1058779 h 2406316"/>
                  <a:gd name="connsiteX24" fmla="*/ 1796716 w 3192379"/>
                  <a:gd name="connsiteY24" fmla="*/ 1042737 h 2406316"/>
                  <a:gd name="connsiteX25" fmla="*/ 1989221 w 3192379"/>
                  <a:gd name="connsiteY25" fmla="*/ 1026695 h 2406316"/>
                  <a:gd name="connsiteX26" fmla="*/ 2085474 w 3192379"/>
                  <a:gd name="connsiteY26" fmla="*/ 978569 h 2406316"/>
                  <a:gd name="connsiteX27" fmla="*/ 2117558 w 3192379"/>
                  <a:gd name="connsiteY27" fmla="*/ 946484 h 2406316"/>
                  <a:gd name="connsiteX28" fmla="*/ 2165684 w 3192379"/>
                  <a:gd name="connsiteY28" fmla="*/ 930442 h 2406316"/>
                  <a:gd name="connsiteX29" fmla="*/ 2197769 w 3192379"/>
                  <a:gd name="connsiteY29" fmla="*/ 898358 h 2406316"/>
                  <a:gd name="connsiteX30" fmla="*/ 2229853 w 3192379"/>
                  <a:gd name="connsiteY30" fmla="*/ 850232 h 2406316"/>
                  <a:gd name="connsiteX31" fmla="*/ 2342148 w 3192379"/>
                  <a:gd name="connsiteY31" fmla="*/ 753979 h 2406316"/>
                  <a:gd name="connsiteX32" fmla="*/ 2374232 w 3192379"/>
                  <a:gd name="connsiteY32" fmla="*/ 705853 h 2406316"/>
                  <a:gd name="connsiteX33" fmla="*/ 2470484 w 3192379"/>
                  <a:gd name="connsiteY33" fmla="*/ 673769 h 2406316"/>
                  <a:gd name="connsiteX34" fmla="*/ 2502569 w 3192379"/>
                  <a:gd name="connsiteY34" fmla="*/ 641684 h 2406316"/>
                  <a:gd name="connsiteX35" fmla="*/ 2550695 w 3192379"/>
                  <a:gd name="connsiteY35" fmla="*/ 625642 h 2406316"/>
                  <a:gd name="connsiteX36" fmla="*/ 2582779 w 3192379"/>
                  <a:gd name="connsiteY36" fmla="*/ 577516 h 2406316"/>
                  <a:gd name="connsiteX37" fmla="*/ 2630905 w 3192379"/>
                  <a:gd name="connsiteY37" fmla="*/ 529390 h 2406316"/>
                  <a:gd name="connsiteX38" fmla="*/ 2711116 w 3192379"/>
                  <a:gd name="connsiteY38" fmla="*/ 417095 h 2406316"/>
                  <a:gd name="connsiteX39" fmla="*/ 2839453 w 3192379"/>
                  <a:gd name="connsiteY39" fmla="*/ 304800 h 2406316"/>
                  <a:gd name="connsiteX40" fmla="*/ 2903621 w 3192379"/>
                  <a:gd name="connsiteY40" fmla="*/ 208548 h 2406316"/>
                  <a:gd name="connsiteX41" fmla="*/ 2935705 w 3192379"/>
                  <a:gd name="connsiteY41" fmla="*/ 160421 h 2406316"/>
                  <a:gd name="connsiteX42" fmla="*/ 3064042 w 3192379"/>
                  <a:gd name="connsiteY42" fmla="*/ 128337 h 2406316"/>
                  <a:gd name="connsiteX43" fmla="*/ 3096127 w 3192379"/>
                  <a:gd name="connsiteY43" fmla="*/ 96253 h 2406316"/>
                  <a:gd name="connsiteX44" fmla="*/ 3144253 w 3192379"/>
                  <a:gd name="connsiteY44" fmla="*/ 80211 h 2406316"/>
                  <a:gd name="connsiteX45" fmla="*/ 3160295 w 3192379"/>
                  <a:gd name="connsiteY45" fmla="*/ 32084 h 2406316"/>
                  <a:gd name="connsiteX46" fmla="*/ 3192379 w 3192379"/>
                  <a:gd name="connsiteY46" fmla="*/ 0 h 2406316"/>
                  <a:gd name="connsiteX47" fmla="*/ 3192379 w 3192379"/>
                  <a:gd name="connsiteY47" fmla="*/ 1331495 h 2406316"/>
                  <a:gd name="connsiteX48" fmla="*/ 32084 w 3192379"/>
                  <a:gd name="connsiteY48" fmla="*/ 2406316 h 2406316"/>
                  <a:gd name="connsiteX49" fmla="*/ 0 w 3192379"/>
                  <a:gd name="connsiteY49" fmla="*/ 2085474 h 240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3192379" h="2406316">
                    <a:moveTo>
                      <a:pt x="0" y="2085474"/>
                    </a:moveTo>
                    <a:cubicBezTo>
                      <a:pt x="26737" y="2074779"/>
                      <a:pt x="53148" y="2063231"/>
                      <a:pt x="80211" y="2053390"/>
                    </a:cubicBezTo>
                    <a:cubicBezTo>
                      <a:pt x="111994" y="2041832"/>
                      <a:pt x="176463" y="2021306"/>
                      <a:pt x="176463" y="2021306"/>
                    </a:cubicBezTo>
                    <a:cubicBezTo>
                      <a:pt x="300856" y="1938377"/>
                      <a:pt x="236134" y="1969331"/>
                      <a:pt x="368969" y="1925053"/>
                    </a:cubicBezTo>
                    <a:lnTo>
                      <a:pt x="417095" y="1909011"/>
                    </a:lnTo>
                    <a:cubicBezTo>
                      <a:pt x="427790" y="1892969"/>
                      <a:pt x="441349" y="1878503"/>
                      <a:pt x="449179" y="1860884"/>
                    </a:cubicBezTo>
                    <a:lnTo>
                      <a:pt x="497305" y="1716506"/>
                    </a:lnTo>
                    <a:cubicBezTo>
                      <a:pt x="510352" y="1677365"/>
                      <a:pt x="514335" y="1651350"/>
                      <a:pt x="545432" y="1620253"/>
                    </a:cubicBezTo>
                    <a:cubicBezTo>
                      <a:pt x="610730" y="1554955"/>
                      <a:pt x="594507" y="1619620"/>
                      <a:pt x="689811" y="1556084"/>
                    </a:cubicBezTo>
                    <a:cubicBezTo>
                      <a:pt x="705853" y="1545389"/>
                      <a:pt x="720692" y="1532622"/>
                      <a:pt x="737937" y="1524000"/>
                    </a:cubicBezTo>
                    <a:cubicBezTo>
                      <a:pt x="763580" y="1511178"/>
                      <a:pt x="826245" y="1498769"/>
                      <a:pt x="850232" y="1491916"/>
                    </a:cubicBezTo>
                    <a:cubicBezTo>
                      <a:pt x="866491" y="1487271"/>
                      <a:pt x="883233" y="1483436"/>
                      <a:pt x="898358" y="1475874"/>
                    </a:cubicBezTo>
                    <a:cubicBezTo>
                      <a:pt x="915603" y="1467252"/>
                      <a:pt x="928763" y="1451385"/>
                      <a:pt x="946484" y="1443790"/>
                    </a:cubicBezTo>
                    <a:cubicBezTo>
                      <a:pt x="966749" y="1435105"/>
                      <a:pt x="989453" y="1433805"/>
                      <a:pt x="1010653" y="1427748"/>
                    </a:cubicBezTo>
                    <a:cubicBezTo>
                      <a:pt x="1026912" y="1423103"/>
                      <a:pt x="1042737" y="1417053"/>
                      <a:pt x="1058779" y="1411706"/>
                    </a:cubicBezTo>
                    <a:cubicBezTo>
                      <a:pt x="1080635" y="1397135"/>
                      <a:pt x="1123752" y="1372933"/>
                      <a:pt x="1138990" y="1347537"/>
                    </a:cubicBezTo>
                    <a:cubicBezTo>
                      <a:pt x="1147690" y="1333037"/>
                      <a:pt x="1143075" y="1311368"/>
                      <a:pt x="1155032" y="1299411"/>
                    </a:cubicBezTo>
                    <a:cubicBezTo>
                      <a:pt x="1166989" y="1287454"/>
                      <a:pt x="1186577" y="1286685"/>
                      <a:pt x="1203158" y="1283369"/>
                    </a:cubicBezTo>
                    <a:cubicBezTo>
                      <a:pt x="1240235" y="1275954"/>
                      <a:pt x="1278021" y="1272674"/>
                      <a:pt x="1315453" y="1267327"/>
                    </a:cubicBezTo>
                    <a:cubicBezTo>
                      <a:pt x="1347537" y="1256632"/>
                      <a:pt x="1378542" y="1241874"/>
                      <a:pt x="1411705" y="1235242"/>
                    </a:cubicBezTo>
                    <a:cubicBezTo>
                      <a:pt x="1525078" y="1212568"/>
                      <a:pt x="1466050" y="1227822"/>
                      <a:pt x="1588169" y="1187116"/>
                    </a:cubicBezTo>
                    <a:cubicBezTo>
                      <a:pt x="1604211" y="1181769"/>
                      <a:pt x="1622225" y="1180454"/>
                      <a:pt x="1636295" y="1171074"/>
                    </a:cubicBezTo>
                    <a:lnTo>
                      <a:pt x="1732548" y="1106906"/>
                    </a:lnTo>
                    <a:cubicBezTo>
                      <a:pt x="1737895" y="1090864"/>
                      <a:pt x="1736633" y="1070736"/>
                      <a:pt x="1748590" y="1058779"/>
                    </a:cubicBezTo>
                    <a:cubicBezTo>
                      <a:pt x="1760547" y="1046822"/>
                      <a:pt x="1779955" y="1044972"/>
                      <a:pt x="1796716" y="1042737"/>
                    </a:cubicBezTo>
                    <a:cubicBezTo>
                      <a:pt x="1860542" y="1034227"/>
                      <a:pt x="1925053" y="1032042"/>
                      <a:pt x="1989221" y="1026695"/>
                    </a:cubicBezTo>
                    <a:cubicBezTo>
                      <a:pt x="2040052" y="1009752"/>
                      <a:pt x="2041049" y="1014109"/>
                      <a:pt x="2085474" y="978569"/>
                    </a:cubicBezTo>
                    <a:cubicBezTo>
                      <a:pt x="2097284" y="969121"/>
                      <a:pt x="2104589" y="954266"/>
                      <a:pt x="2117558" y="946484"/>
                    </a:cubicBezTo>
                    <a:cubicBezTo>
                      <a:pt x="2132058" y="937784"/>
                      <a:pt x="2149642" y="935789"/>
                      <a:pt x="2165684" y="930442"/>
                    </a:cubicBezTo>
                    <a:cubicBezTo>
                      <a:pt x="2176379" y="919747"/>
                      <a:pt x="2188321" y="910168"/>
                      <a:pt x="2197769" y="898358"/>
                    </a:cubicBezTo>
                    <a:cubicBezTo>
                      <a:pt x="2209813" y="883303"/>
                      <a:pt x="2216220" y="863865"/>
                      <a:pt x="2229853" y="850232"/>
                    </a:cubicBezTo>
                    <a:cubicBezTo>
                      <a:pt x="2302423" y="777662"/>
                      <a:pt x="2265484" y="868976"/>
                      <a:pt x="2342148" y="753979"/>
                    </a:cubicBezTo>
                    <a:cubicBezTo>
                      <a:pt x="2352843" y="737937"/>
                      <a:pt x="2357883" y="716071"/>
                      <a:pt x="2374232" y="705853"/>
                    </a:cubicBezTo>
                    <a:cubicBezTo>
                      <a:pt x="2402911" y="687929"/>
                      <a:pt x="2470484" y="673769"/>
                      <a:pt x="2470484" y="673769"/>
                    </a:cubicBezTo>
                    <a:cubicBezTo>
                      <a:pt x="2481179" y="663074"/>
                      <a:pt x="2489599" y="649466"/>
                      <a:pt x="2502569" y="641684"/>
                    </a:cubicBezTo>
                    <a:cubicBezTo>
                      <a:pt x="2517069" y="632984"/>
                      <a:pt x="2537491" y="636205"/>
                      <a:pt x="2550695" y="625642"/>
                    </a:cubicBezTo>
                    <a:cubicBezTo>
                      <a:pt x="2565750" y="613598"/>
                      <a:pt x="2570436" y="592327"/>
                      <a:pt x="2582779" y="577516"/>
                    </a:cubicBezTo>
                    <a:cubicBezTo>
                      <a:pt x="2597303" y="560088"/>
                      <a:pt x="2614863" y="545432"/>
                      <a:pt x="2630905" y="529390"/>
                    </a:cubicBezTo>
                    <a:cubicBezTo>
                      <a:pt x="2668337" y="417095"/>
                      <a:pt x="2630906" y="443832"/>
                      <a:pt x="2711116" y="417095"/>
                    </a:cubicBezTo>
                    <a:cubicBezTo>
                      <a:pt x="2804960" y="323251"/>
                      <a:pt x="2759866" y="357858"/>
                      <a:pt x="2839453" y="304800"/>
                    </a:cubicBezTo>
                    <a:lnTo>
                      <a:pt x="2903621" y="208548"/>
                    </a:lnTo>
                    <a:cubicBezTo>
                      <a:pt x="2914316" y="192506"/>
                      <a:pt x="2916799" y="164202"/>
                      <a:pt x="2935705" y="160421"/>
                    </a:cubicBezTo>
                    <a:cubicBezTo>
                      <a:pt x="3032497" y="141063"/>
                      <a:pt x="2990049" y="153001"/>
                      <a:pt x="3064042" y="128337"/>
                    </a:cubicBezTo>
                    <a:cubicBezTo>
                      <a:pt x="3074737" y="117642"/>
                      <a:pt x="3083158" y="104035"/>
                      <a:pt x="3096127" y="96253"/>
                    </a:cubicBezTo>
                    <a:cubicBezTo>
                      <a:pt x="3110627" y="87553"/>
                      <a:pt x="3132296" y="92168"/>
                      <a:pt x="3144253" y="80211"/>
                    </a:cubicBezTo>
                    <a:cubicBezTo>
                      <a:pt x="3156210" y="68254"/>
                      <a:pt x="3151595" y="46584"/>
                      <a:pt x="3160295" y="32084"/>
                    </a:cubicBezTo>
                    <a:cubicBezTo>
                      <a:pt x="3168076" y="19115"/>
                      <a:pt x="3181684" y="10695"/>
                      <a:pt x="3192379" y="0"/>
                    </a:cubicBezTo>
                    <a:lnTo>
                      <a:pt x="3192379" y="1331495"/>
                    </a:lnTo>
                    <a:lnTo>
                      <a:pt x="32084" y="2406316"/>
                    </a:lnTo>
                    <a:lnTo>
                      <a:pt x="0" y="2085474"/>
                    </a:lnTo>
                    <a:close/>
                  </a:path>
                </a:pathLst>
              </a:custGeom>
              <a:solidFill>
                <a:srgbClr val="3D2D1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cxnSp>
            <p:nvCxnSpPr>
              <p:cNvPr id="35" name="34 Conector recto"/>
              <p:cNvCxnSpPr>
                <a:stCxn id="34" idx="0"/>
              </p:cNvCxnSpPr>
              <p:nvPr/>
            </p:nvCxnSpPr>
            <p:spPr>
              <a:xfrm flipH="1" flipV="1">
                <a:off x="3284677" y="2929206"/>
                <a:ext cx="708853" cy="56866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8 Conector recto"/>
              <p:cNvCxnSpPr/>
              <p:nvPr/>
            </p:nvCxnSpPr>
            <p:spPr>
              <a:xfrm flipH="1" flipV="1">
                <a:off x="3269305" y="3230266"/>
                <a:ext cx="741306" cy="60371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36 Conector recto"/>
              <p:cNvCxnSpPr/>
              <p:nvPr/>
            </p:nvCxnSpPr>
            <p:spPr>
              <a:xfrm rot="5400000">
                <a:off x="3142966" y="3094811"/>
                <a:ext cx="285130" cy="17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38 Forma libre"/>
              <p:cNvSpPr/>
              <p:nvPr/>
            </p:nvSpPr>
            <p:spPr>
              <a:xfrm>
                <a:off x="3303467" y="1000194"/>
                <a:ext cx="3340999" cy="1951313"/>
              </a:xfrm>
              <a:custGeom>
                <a:avLst/>
                <a:gdLst>
                  <a:gd name="connsiteX0" fmla="*/ 0 w 3224463"/>
                  <a:gd name="connsiteY0" fmla="*/ 1909010 h 1909010"/>
                  <a:gd name="connsiteX1" fmla="*/ 144379 w 3224463"/>
                  <a:gd name="connsiteY1" fmla="*/ 1860884 h 1909010"/>
                  <a:gd name="connsiteX2" fmla="*/ 192505 w 3224463"/>
                  <a:gd name="connsiteY2" fmla="*/ 1844842 h 1909010"/>
                  <a:gd name="connsiteX3" fmla="*/ 208547 w 3224463"/>
                  <a:gd name="connsiteY3" fmla="*/ 1796716 h 1909010"/>
                  <a:gd name="connsiteX4" fmla="*/ 288758 w 3224463"/>
                  <a:gd name="connsiteY4" fmla="*/ 1732547 h 1909010"/>
                  <a:gd name="connsiteX5" fmla="*/ 545431 w 3224463"/>
                  <a:gd name="connsiteY5" fmla="*/ 1684421 h 1909010"/>
                  <a:gd name="connsiteX6" fmla="*/ 689810 w 3224463"/>
                  <a:gd name="connsiteY6" fmla="*/ 1604210 h 1909010"/>
                  <a:gd name="connsiteX7" fmla="*/ 737937 w 3224463"/>
                  <a:gd name="connsiteY7" fmla="*/ 1572126 h 1909010"/>
                  <a:gd name="connsiteX8" fmla="*/ 786063 w 3224463"/>
                  <a:gd name="connsiteY8" fmla="*/ 1475874 h 1909010"/>
                  <a:gd name="connsiteX9" fmla="*/ 818147 w 3224463"/>
                  <a:gd name="connsiteY9" fmla="*/ 1443789 h 1909010"/>
                  <a:gd name="connsiteX10" fmla="*/ 850231 w 3224463"/>
                  <a:gd name="connsiteY10" fmla="*/ 1395663 h 1909010"/>
                  <a:gd name="connsiteX11" fmla="*/ 946484 w 3224463"/>
                  <a:gd name="connsiteY11" fmla="*/ 1363579 h 1909010"/>
                  <a:gd name="connsiteX12" fmla="*/ 994610 w 3224463"/>
                  <a:gd name="connsiteY12" fmla="*/ 1331495 h 1909010"/>
                  <a:gd name="connsiteX13" fmla="*/ 1058779 w 3224463"/>
                  <a:gd name="connsiteY13" fmla="*/ 1251284 h 1909010"/>
                  <a:gd name="connsiteX14" fmla="*/ 1090863 w 3224463"/>
                  <a:gd name="connsiteY14" fmla="*/ 1203158 h 1909010"/>
                  <a:gd name="connsiteX15" fmla="*/ 1187115 w 3224463"/>
                  <a:gd name="connsiteY15" fmla="*/ 1171074 h 1909010"/>
                  <a:gd name="connsiteX16" fmla="*/ 1235242 w 3224463"/>
                  <a:gd name="connsiteY16" fmla="*/ 1155031 h 1909010"/>
                  <a:gd name="connsiteX17" fmla="*/ 1283368 w 3224463"/>
                  <a:gd name="connsiteY17" fmla="*/ 1138989 h 1909010"/>
                  <a:gd name="connsiteX18" fmla="*/ 1331494 w 3224463"/>
                  <a:gd name="connsiteY18" fmla="*/ 1090863 h 1909010"/>
                  <a:gd name="connsiteX19" fmla="*/ 1443789 w 3224463"/>
                  <a:gd name="connsiteY19" fmla="*/ 1074821 h 1909010"/>
                  <a:gd name="connsiteX20" fmla="*/ 1491915 w 3224463"/>
                  <a:gd name="connsiteY20" fmla="*/ 1058779 h 1909010"/>
                  <a:gd name="connsiteX21" fmla="*/ 1524000 w 3224463"/>
                  <a:gd name="connsiteY21" fmla="*/ 1026695 h 1909010"/>
                  <a:gd name="connsiteX22" fmla="*/ 1636294 w 3224463"/>
                  <a:gd name="connsiteY22" fmla="*/ 994610 h 1909010"/>
                  <a:gd name="connsiteX23" fmla="*/ 1668379 w 3224463"/>
                  <a:gd name="connsiteY23" fmla="*/ 962526 h 1909010"/>
                  <a:gd name="connsiteX24" fmla="*/ 1716505 w 3224463"/>
                  <a:gd name="connsiteY24" fmla="*/ 946484 h 1909010"/>
                  <a:gd name="connsiteX25" fmla="*/ 1732547 w 3224463"/>
                  <a:gd name="connsiteY25" fmla="*/ 898358 h 1909010"/>
                  <a:gd name="connsiteX26" fmla="*/ 1796715 w 3224463"/>
                  <a:gd name="connsiteY26" fmla="*/ 802105 h 1909010"/>
                  <a:gd name="connsiteX27" fmla="*/ 1828800 w 3224463"/>
                  <a:gd name="connsiteY27" fmla="*/ 770021 h 1909010"/>
                  <a:gd name="connsiteX28" fmla="*/ 1925052 w 3224463"/>
                  <a:gd name="connsiteY28" fmla="*/ 721895 h 1909010"/>
                  <a:gd name="connsiteX29" fmla="*/ 2005263 w 3224463"/>
                  <a:gd name="connsiteY29" fmla="*/ 657726 h 1909010"/>
                  <a:gd name="connsiteX30" fmla="*/ 2053389 w 3224463"/>
                  <a:gd name="connsiteY30" fmla="*/ 641684 h 1909010"/>
                  <a:gd name="connsiteX31" fmla="*/ 2101515 w 3224463"/>
                  <a:gd name="connsiteY31" fmla="*/ 609600 h 1909010"/>
                  <a:gd name="connsiteX32" fmla="*/ 2261937 w 3224463"/>
                  <a:gd name="connsiteY32" fmla="*/ 561474 h 1909010"/>
                  <a:gd name="connsiteX33" fmla="*/ 2310063 w 3224463"/>
                  <a:gd name="connsiteY33" fmla="*/ 545431 h 1909010"/>
                  <a:gd name="connsiteX34" fmla="*/ 2406315 w 3224463"/>
                  <a:gd name="connsiteY34" fmla="*/ 529389 h 1909010"/>
                  <a:gd name="connsiteX35" fmla="*/ 2502568 w 3224463"/>
                  <a:gd name="connsiteY35" fmla="*/ 497305 h 1909010"/>
                  <a:gd name="connsiteX36" fmla="*/ 2534652 w 3224463"/>
                  <a:gd name="connsiteY36" fmla="*/ 449179 h 1909010"/>
                  <a:gd name="connsiteX37" fmla="*/ 2566737 w 3224463"/>
                  <a:gd name="connsiteY37" fmla="*/ 352926 h 1909010"/>
                  <a:gd name="connsiteX38" fmla="*/ 2614863 w 3224463"/>
                  <a:gd name="connsiteY38" fmla="*/ 320842 h 1909010"/>
                  <a:gd name="connsiteX39" fmla="*/ 2711115 w 3224463"/>
                  <a:gd name="connsiteY39" fmla="*/ 288758 h 1909010"/>
                  <a:gd name="connsiteX40" fmla="*/ 2823410 w 3224463"/>
                  <a:gd name="connsiteY40" fmla="*/ 192505 h 1909010"/>
                  <a:gd name="connsiteX41" fmla="*/ 2935705 w 3224463"/>
                  <a:gd name="connsiteY41" fmla="*/ 176463 h 1909010"/>
                  <a:gd name="connsiteX42" fmla="*/ 2951747 w 3224463"/>
                  <a:gd name="connsiteY42" fmla="*/ 128337 h 1909010"/>
                  <a:gd name="connsiteX43" fmla="*/ 2999873 w 3224463"/>
                  <a:gd name="connsiteY43" fmla="*/ 112295 h 1909010"/>
                  <a:gd name="connsiteX44" fmla="*/ 3112168 w 3224463"/>
                  <a:gd name="connsiteY44" fmla="*/ 80210 h 1909010"/>
                  <a:gd name="connsiteX45" fmla="*/ 3128210 w 3224463"/>
                  <a:gd name="connsiteY45" fmla="*/ 32084 h 1909010"/>
                  <a:gd name="connsiteX46" fmla="*/ 3224463 w 3224463"/>
                  <a:gd name="connsiteY46" fmla="*/ 0 h 1909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3224463" h="1909010">
                    <a:moveTo>
                      <a:pt x="0" y="1909010"/>
                    </a:moveTo>
                    <a:lnTo>
                      <a:pt x="144379" y="1860884"/>
                    </a:lnTo>
                    <a:lnTo>
                      <a:pt x="192505" y="1844842"/>
                    </a:lnTo>
                    <a:cubicBezTo>
                      <a:pt x="197852" y="1828800"/>
                      <a:pt x="199847" y="1811216"/>
                      <a:pt x="208547" y="1796716"/>
                    </a:cubicBezTo>
                    <a:cubicBezTo>
                      <a:pt x="222296" y="1773800"/>
                      <a:pt x="268797" y="1743953"/>
                      <a:pt x="288758" y="1732547"/>
                    </a:cubicBezTo>
                    <a:cubicBezTo>
                      <a:pt x="392701" y="1673151"/>
                      <a:pt x="377070" y="1698451"/>
                      <a:pt x="545431" y="1684421"/>
                    </a:cubicBezTo>
                    <a:cubicBezTo>
                      <a:pt x="630141" y="1656185"/>
                      <a:pt x="579485" y="1677760"/>
                      <a:pt x="689810" y="1604210"/>
                    </a:cubicBezTo>
                    <a:lnTo>
                      <a:pt x="737937" y="1572126"/>
                    </a:lnTo>
                    <a:cubicBezTo>
                      <a:pt x="754881" y="1521294"/>
                      <a:pt x="750522" y="1520300"/>
                      <a:pt x="786063" y="1475874"/>
                    </a:cubicBezTo>
                    <a:cubicBezTo>
                      <a:pt x="795511" y="1464063"/>
                      <a:pt x="808699" y="1455600"/>
                      <a:pt x="818147" y="1443789"/>
                    </a:cubicBezTo>
                    <a:cubicBezTo>
                      <a:pt x="830191" y="1428734"/>
                      <a:pt x="833881" y="1405881"/>
                      <a:pt x="850231" y="1395663"/>
                    </a:cubicBezTo>
                    <a:cubicBezTo>
                      <a:pt x="878910" y="1377739"/>
                      <a:pt x="918344" y="1382339"/>
                      <a:pt x="946484" y="1363579"/>
                    </a:cubicBezTo>
                    <a:lnTo>
                      <a:pt x="994610" y="1331495"/>
                    </a:lnTo>
                    <a:cubicBezTo>
                      <a:pt x="1093354" y="1183375"/>
                      <a:pt x="967349" y="1365570"/>
                      <a:pt x="1058779" y="1251284"/>
                    </a:cubicBezTo>
                    <a:cubicBezTo>
                      <a:pt x="1070823" y="1236229"/>
                      <a:pt x="1074514" y="1213376"/>
                      <a:pt x="1090863" y="1203158"/>
                    </a:cubicBezTo>
                    <a:cubicBezTo>
                      <a:pt x="1119542" y="1185234"/>
                      <a:pt x="1155031" y="1181769"/>
                      <a:pt x="1187115" y="1171074"/>
                    </a:cubicBezTo>
                    <a:lnTo>
                      <a:pt x="1235242" y="1155031"/>
                    </a:lnTo>
                    <a:lnTo>
                      <a:pt x="1283368" y="1138989"/>
                    </a:lnTo>
                    <a:cubicBezTo>
                      <a:pt x="1299410" y="1122947"/>
                      <a:pt x="1310430" y="1099289"/>
                      <a:pt x="1331494" y="1090863"/>
                    </a:cubicBezTo>
                    <a:cubicBezTo>
                      <a:pt x="1366601" y="1076820"/>
                      <a:pt x="1406712" y="1082236"/>
                      <a:pt x="1443789" y="1074821"/>
                    </a:cubicBezTo>
                    <a:cubicBezTo>
                      <a:pt x="1460370" y="1071505"/>
                      <a:pt x="1475873" y="1064126"/>
                      <a:pt x="1491915" y="1058779"/>
                    </a:cubicBezTo>
                    <a:cubicBezTo>
                      <a:pt x="1502610" y="1048084"/>
                      <a:pt x="1511031" y="1034477"/>
                      <a:pt x="1524000" y="1026695"/>
                    </a:cubicBezTo>
                    <a:cubicBezTo>
                      <a:pt x="1540442" y="1016829"/>
                      <a:pt x="1624302" y="997608"/>
                      <a:pt x="1636294" y="994610"/>
                    </a:cubicBezTo>
                    <a:cubicBezTo>
                      <a:pt x="1646989" y="983915"/>
                      <a:pt x="1655410" y="970308"/>
                      <a:pt x="1668379" y="962526"/>
                    </a:cubicBezTo>
                    <a:cubicBezTo>
                      <a:pt x="1682879" y="953826"/>
                      <a:pt x="1704548" y="958441"/>
                      <a:pt x="1716505" y="946484"/>
                    </a:cubicBezTo>
                    <a:cubicBezTo>
                      <a:pt x="1728462" y="934527"/>
                      <a:pt x="1724335" y="913140"/>
                      <a:pt x="1732547" y="898358"/>
                    </a:cubicBezTo>
                    <a:cubicBezTo>
                      <a:pt x="1751274" y="864650"/>
                      <a:pt x="1769448" y="829371"/>
                      <a:pt x="1796715" y="802105"/>
                    </a:cubicBezTo>
                    <a:cubicBezTo>
                      <a:pt x="1807410" y="791410"/>
                      <a:pt x="1815831" y="777803"/>
                      <a:pt x="1828800" y="770021"/>
                    </a:cubicBezTo>
                    <a:cubicBezTo>
                      <a:pt x="1947400" y="698862"/>
                      <a:pt x="1803358" y="819251"/>
                      <a:pt x="1925052" y="721895"/>
                    </a:cubicBezTo>
                    <a:cubicBezTo>
                      <a:pt x="1974789" y="682105"/>
                      <a:pt x="1939429" y="690643"/>
                      <a:pt x="2005263" y="657726"/>
                    </a:cubicBezTo>
                    <a:cubicBezTo>
                      <a:pt x="2020388" y="650164"/>
                      <a:pt x="2038264" y="649246"/>
                      <a:pt x="2053389" y="641684"/>
                    </a:cubicBezTo>
                    <a:cubicBezTo>
                      <a:pt x="2070634" y="633062"/>
                      <a:pt x="2083897" y="617430"/>
                      <a:pt x="2101515" y="609600"/>
                    </a:cubicBezTo>
                    <a:cubicBezTo>
                      <a:pt x="2170143" y="579099"/>
                      <a:pt x="2196603" y="580141"/>
                      <a:pt x="2261937" y="561474"/>
                    </a:cubicBezTo>
                    <a:cubicBezTo>
                      <a:pt x="2278196" y="556828"/>
                      <a:pt x="2293556" y="549099"/>
                      <a:pt x="2310063" y="545431"/>
                    </a:cubicBezTo>
                    <a:cubicBezTo>
                      <a:pt x="2341815" y="538375"/>
                      <a:pt x="2374760" y="537278"/>
                      <a:pt x="2406315" y="529389"/>
                    </a:cubicBezTo>
                    <a:cubicBezTo>
                      <a:pt x="2439125" y="521187"/>
                      <a:pt x="2502568" y="497305"/>
                      <a:pt x="2502568" y="497305"/>
                    </a:cubicBezTo>
                    <a:cubicBezTo>
                      <a:pt x="2513263" y="481263"/>
                      <a:pt x="2526822" y="466797"/>
                      <a:pt x="2534652" y="449179"/>
                    </a:cubicBezTo>
                    <a:cubicBezTo>
                      <a:pt x="2548388" y="418274"/>
                      <a:pt x="2538597" y="371686"/>
                      <a:pt x="2566737" y="352926"/>
                    </a:cubicBezTo>
                    <a:cubicBezTo>
                      <a:pt x="2582779" y="342231"/>
                      <a:pt x="2597245" y="328672"/>
                      <a:pt x="2614863" y="320842"/>
                    </a:cubicBezTo>
                    <a:cubicBezTo>
                      <a:pt x="2645768" y="307107"/>
                      <a:pt x="2711115" y="288758"/>
                      <a:pt x="2711115" y="288758"/>
                    </a:cubicBezTo>
                    <a:cubicBezTo>
                      <a:pt x="2728681" y="271192"/>
                      <a:pt x="2788508" y="202976"/>
                      <a:pt x="2823410" y="192505"/>
                    </a:cubicBezTo>
                    <a:cubicBezTo>
                      <a:pt x="2859627" y="181640"/>
                      <a:pt x="2898273" y="181810"/>
                      <a:pt x="2935705" y="176463"/>
                    </a:cubicBezTo>
                    <a:cubicBezTo>
                      <a:pt x="2941052" y="160421"/>
                      <a:pt x="2939790" y="140294"/>
                      <a:pt x="2951747" y="128337"/>
                    </a:cubicBezTo>
                    <a:cubicBezTo>
                      <a:pt x="2963704" y="116380"/>
                      <a:pt x="2983614" y="116941"/>
                      <a:pt x="2999873" y="112295"/>
                    </a:cubicBezTo>
                    <a:cubicBezTo>
                      <a:pt x="3140876" y="72007"/>
                      <a:pt x="2996779" y="118673"/>
                      <a:pt x="3112168" y="80210"/>
                    </a:cubicBezTo>
                    <a:cubicBezTo>
                      <a:pt x="3117515" y="64168"/>
                      <a:pt x="3114450" y="41913"/>
                      <a:pt x="3128210" y="32084"/>
                    </a:cubicBezTo>
                    <a:cubicBezTo>
                      <a:pt x="3155730" y="12427"/>
                      <a:pt x="3224463" y="0"/>
                      <a:pt x="3224463" y="0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cxnSp>
            <p:nvCxnSpPr>
              <p:cNvPr id="40" name="39 Conector recto"/>
              <p:cNvCxnSpPr>
                <a:stCxn id="34" idx="46"/>
              </p:cNvCxnSpPr>
              <p:nvPr/>
            </p:nvCxnSpPr>
            <p:spPr>
              <a:xfrm flipH="1" flipV="1">
                <a:off x="6644466" y="1000194"/>
                <a:ext cx="543169" cy="41097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1274" name="Picture 3" descr="C:\Users\Sanjoa\AppData\Local\Microsoft\Windows\Temporary Internet Files\Content.IE5\8Y1L5Q67\MCj0122973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177254" y="475956"/>
              <a:ext cx="367608" cy="564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5" name="Picture 3" descr="C:\Users\Sanjoa\AppData\Local\Microsoft\Windows\Temporary Internet Files\Content.IE5\8Y1L5Q67\MCj0122973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7518533" y="723087"/>
              <a:ext cx="303360" cy="564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276" name="44 Grupo"/>
            <p:cNvGrpSpPr>
              <a:grpSpLocks/>
            </p:cNvGrpSpPr>
            <p:nvPr/>
          </p:nvGrpSpPr>
          <p:grpSpPr bwMode="auto">
            <a:xfrm>
              <a:off x="6334617" y="1055504"/>
              <a:ext cx="946606" cy="793426"/>
              <a:chOff x="4625447" y="2357430"/>
              <a:chExt cx="1542309" cy="1239022"/>
            </a:xfrm>
          </p:grpSpPr>
          <p:sp>
            <p:nvSpPr>
              <p:cNvPr id="28" name="27 Cilindro"/>
              <p:cNvSpPr/>
              <p:nvPr/>
            </p:nvSpPr>
            <p:spPr>
              <a:xfrm rot="10800000" flipH="1">
                <a:off x="5389902" y="2532390"/>
                <a:ext cx="85004" cy="619392"/>
              </a:xfrm>
              <a:prstGeom prst="can">
                <a:avLst/>
              </a:prstGeom>
              <a:blipFill dpi="0" rotWithShape="0">
                <a:blip r:embed="rId6"/>
                <a:srcRect/>
                <a:tile tx="107950" ty="107950" sx="4000" sy="36000" flip="xy" algn="t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29" name="28 Cilindro"/>
              <p:cNvSpPr/>
              <p:nvPr/>
            </p:nvSpPr>
            <p:spPr>
              <a:xfrm rot="7800163" flipH="1">
                <a:off x="5352463" y="2267479"/>
                <a:ext cx="231154" cy="1399433"/>
              </a:xfrm>
              <a:prstGeom prst="can">
                <a:avLst/>
              </a:prstGeom>
              <a:blipFill dpi="0" rotWithShape="1">
                <a:blip r:embed="rId6"/>
                <a:srcRect/>
                <a:tile tx="0" ty="0" sx="100000" sy="100000" flip="xy" algn="b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0" name="29 Cilindro"/>
              <p:cNvSpPr/>
              <p:nvPr/>
            </p:nvSpPr>
            <p:spPr>
              <a:xfrm rot="7800163" flipH="1">
                <a:off x="5209587" y="2410355"/>
                <a:ext cx="231154" cy="1399433"/>
              </a:xfrm>
              <a:prstGeom prst="can">
                <a:avLst/>
              </a:prstGeom>
              <a:blipFill dpi="0" rotWithShape="0">
                <a:blip r:embed="rId6"/>
                <a:srcRect/>
                <a:tile tx="107950" ty="107950" sx="4000" sy="36000" flip="xy" algn="t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1" name="30 Cilindro"/>
              <p:cNvSpPr/>
              <p:nvPr/>
            </p:nvSpPr>
            <p:spPr>
              <a:xfrm rot="7800163" flipH="1">
                <a:off x="5282903" y="2263455"/>
                <a:ext cx="220645" cy="1399433"/>
              </a:xfrm>
              <a:prstGeom prst="can">
                <a:avLst/>
              </a:prstGeom>
              <a:blipFill dpi="0" rotWithShape="1">
                <a:blip r:embed="rId6"/>
                <a:srcRect/>
                <a:tile tx="0" ty="0" sx="100000" sy="100000" flip="xy" algn="b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2" name="31 Cilindro"/>
              <p:cNvSpPr/>
              <p:nvPr/>
            </p:nvSpPr>
            <p:spPr>
              <a:xfrm rot="10800000" flipH="1">
                <a:off x="4857752" y="2357430"/>
                <a:ext cx="85004" cy="619392"/>
              </a:xfrm>
              <a:prstGeom prst="can">
                <a:avLst/>
              </a:prstGeom>
              <a:blipFill dpi="0" rotWithShape="0">
                <a:blip r:embed="rId6"/>
                <a:srcRect/>
                <a:tile tx="107950" ty="107950" sx="4000" sy="36000" flip="xy" algn="t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3" name="32 Cilindro"/>
              <p:cNvSpPr/>
              <p:nvPr/>
            </p:nvSpPr>
            <p:spPr>
              <a:xfrm rot="10800000" flipH="1">
                <a:off x="5564862" y="2977060"/>
                <a:ext cx="85004" cy="619392"/>
              </a:xfrm>
              <a:prstGeom prst="can">
                <a:avLst/>
              </a:prstGeom>
              <a:blipFill dpi="0" rotWithShape="0">
                <a:blip r:embed="rId6"/>
                <a:srcRect/>
                <a:tile tx="107950" ty="107950" sx="4000" sy="36000" flip="xy" algn="t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</p:grpSp>
        <p:sp>
          <p:nvSpPr>
            <p:cNvPr id="26" name="25 Forma libre"/>
            <p:cNvSpPr/>
            <p:nvPr/>
          </p:nvSpPr>
          <p:spPr>
            <a:xfrm>
              <a:off x="5406999" y="2003439"/>
              <a:ext cx="682630" cy="869956"/>
            </a:xfrm>
            <a:custGeom>
              <a:avLst/>
              <a:gdLst>
                <a:gd name="connsiteX0" fmla="*/ 0 w 898358"/>
                <a:gd name="connsiteY0" fmla="*/ 368968 h 1187116"/>
                <a:gd name="connsiteX1" fmla="*/ 16042 w 898358"/>
                <a:gd name="connsiteY1" fmla="*/ 0 h 1187116"/>
                <a:gd name="connsiteX2" fmla="*/ 850232 w 898358"/>
                <a:gd name="connsiteY2" fmla="*/ 737937 h 1187116"/>
                <a:gd name="connsiteX3" fmla="*/ 898358 w 898358"/>
                <a:gd name="connsiteY3" fmla="*/ 1187116 h 1187116"/>
                <a:gd name="connsiteX4" fmla="*/ 0 w 898358"/>
                <a:gd name="connsiteY4" fmla="*/ 368968 h 118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8358" h="1187116">
                  <a:moveTo>
                    <a:pt x="0" y="368968"/>
                  </a:moveTo>
                  <a:lnTo>
                    <a:pt x="16042" y="0"/>
                  </a:lnTo>
                  <a:lnTo>
                    <a:pt x="850232" y="737937"/>
                  </a:lnTo>
                  <a:lnTo>
                    <a:pt x="898358" y="1187116"/>
                  </a:lnTo>
                  <a:lnTo>
                    <a:pt x="0" y="368968"/>
                  </a:lnTo>
                  <a:close/>
                </a:path>
              </a:pathLst>
            </a:custGeom>
            <a:solidFill>
              <a:srgbClr val="3D2D1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pic>
          <p:nvPicPr>
            <p:cNvPr id="11278" name="Picture 3" descr="C:\Users\Sanjoa\AppData\Local\Microsoft\Windows\Temporary Internet Files\Content.IE5\8Y1L5Q67\MCj0122973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7215206" y="1000108"/>
              <a:ext cx="303360" cy="564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203200" y="0"/>
            <a:ext cx="8786813" cy="1143000"/>
          </a:xfrm>
        </p:spPr>
        <p:txBody>
          <a:bodyPr/>
          <a:lstStyle/>
          <a:p>
            <a:pPr algn="l" eaLnBrk="1" hangingPunct="1"/>
            <a:r>
              <a:rPr lang="es-ES" sz="2400" smtClean="0">
                <a:solidFill>
                  <a:schemeClr val="bg1"/>
                </a:solidFill>
                <a:latin typeface="Dutch801 Rm BT" pitchFamily="18" charset="0"/>
              </a:rPr>
              <a:t>5. Identificación de la Causa del Problema y  Líneas de Actuación</a:t>
            </a:r>
          </a:p>
        </p:txBody>
      </p:sp>
      <p:pic>
        <p:nvPicPr>
          <p:cNvPr id="12291" name="Picture 2" descr="E:\Mis Documentos\MASTER\ASIGNATURAS\Restauracion de Poblaciones\Trabajo\Fotos Puig Massanella\2008-12-05 0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12292" name="81 Grupo"/>
          <p:cNvGrpSpPr>
            <a:grpSpLocks/>
          </p:cNvGrpSpPr>
          <p:nvPr/>
        </p:nvGrpSpPr>
        <p:grpSpPr bwMode="auto">
          <a:xfrm>
            <a:off x="2541588" y="4286250"/>
            <a:ext cx="1019175" cy="557213"/>
            <a:chOff x="2541659" y="4286256"/>
            <a:chExt cx="1018890" cy="557067"/>
          </a:xfrm>
        </p:grpSpPr>
        <p:sp>
          <p:nvSpPr>
            <p:cNvPr id="57" name="56 Cilindro"/>
            <p:cNvSpPr/>
            <p:nvPr/>
          </p:nvSpPr>
          <p:spPr>
            <a:xfrm rot="4910047" flipH="1">
              <a:off x="2988836" y="4031669"/>
              <a:ext cx="156029" cy="976687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58" name="57 Cilindro"/>
            <p:cNvSpPr/>
            <p:nvPr/>
          </p:nvSpPr>
          <p:spPr>
            <a:xfrm rot="4910047" flipH="1">
              <a:off x="2994191" y="4170289"/>
              <a:ext cx="156029" cy="976687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59" name="58 Cilindro"/>
            <p:cNvSpPr/>
            <p:nvPr/>
          </p:nvSpPr>
          <p:spPr>
            <a:xfrm rot="4910047" flipH="1">
              <a:off x="2955535" y="4068763"/>
              <a:ext cx="148935" cy="976687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56" name="55 Cilindro"/>
            <p:cNvSpPr/>
            <p:nvPr/>
          </p:nvSpPr>
          <p:spPr>
            <a:xfrm rot="10800000" flipH="1">
              <a:off x="2714612" y="4357694"/>
              <a:ext cx="71438" cy="485629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62" name="61 Cilindro"/>
            <p:cNvSpPr/>
            <p:nvPr/>
          </p:nvSpPr>
          <p:spPr>
            <a:xfrm rot="10800000" flipH="1">
              <a:off x="3357554" y="4286256"/>
              <a:ext cx="71438" cy="485629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grpSp>
        <p:nvGrpSpPr>
          <p:cNvPr id="12293" name="82 Grupo"/>
          <p:cNvGrpSpPr>
            <a:grpSpLocks/>
          </p:cNvGrpSpPr>
          <p:nvPr/>
        </p:nvGrpSpPr>
        <p:grpSpPr bwMode="auto">
          <a:xfrm>
            <a:off x="5208588" y="65088"/>
            <a:ext cx="3857625" cy="2928937"/>
            <a:chOff x="5286348" y="0"/>
            <a:chExt cx="3857652" cy="2928958"/>
          </a:xfrm>
        </p:grpSpPr>
        <p:sp>
          <p:nvSpPr>
            <p:cNvPr id="52" name="51 Rectángulo"/>
            <p:cNvSpPr/>
            <p:nvPr/>
          </p:nvSpPr>
          <p:spPr>
            <a:xfrm>
              <a:off x="5286348" y="0"/>
              <a:ext cx="3857652" cy="2928958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grpSp>
          <p:nvGrpSpPr>
            <p:cNvPr id="12328" name="21 Grupo"/>
            <p:cNvGrpSpPr>
              <a:grpSpLocks/>
            </p:cNvGrpSpPr>
            <p:nvPr/>
          </p:nvGrpSpPr>
          <p:grpSpPr bwMode="auto">
            <a:xfrm>
              <a:off x="5395014" y="52303"/>
              <a:ext cx="3640319" cy="2824352"/>
              <a:chOff x="3270074" y="1000108"/>
              <a:chExt cx="3916789" cy="2833955"/>
            </a:xfrm>
          </p:grpSpPr>
          <p:sp>
            <p:nvSpPr>
              <p:cNvPr id="46" name="45 Forma libre"/>
              <p:cNvSpPr/>
              <p:nvPr/>
            </p:nvSpPr>
            <p:spPr>
              <a:xfrm>
                <a:off x="3993529" y="1411163"/>
                <a:ext cx="3194104" cy="2406886"/>
              </a:xfrm>
              <a:custGeom>
                <a:avLst/>
                <a:gdLst>
                  <a:gd name="connsiteX0" fmla="*/ 0 w 3192379"/>
                  <a:gd name="connsiteY0" fmla="*/ 2085474 h 2406316"/>
                  <a:gd name="connsiteX1" fmla="*/ 80211 w 3192379"/>
                  <a:gd name="connsiteY1" fmla="*/ 2053390 h 2406316"/>
                  <a:gd name="connsiteX2" fmla="*/ 176463 w 3192379"/>
                  <a:gd name="connsiteY2" fmla="*/ 2021306 h 2406316"/>
                  <a:gd name="connsiteX3" fmla="*/ 368969 w 3192379"/>
                  <a:gd name="connsiteY3" fmla="*/ 1925053 h 2406316"/>
                  <a:gd name="connsiteX4" fmla="*/ 417095 w 3192379"/>
                  <a:gd name="connsiteY4" fmla="*/ 1909011 h 2406316"/>
                  <a:gd name="connsiteX5" fmla="*/ 449179 w 3192379"/>
                  <a:gd name="connsiteY5" fmla="*/ 1860884 h 2406316"/>
                  <a:gd name="connsiteX6" fmla="*/ 497305 w 3192379"/>
                  <a:gd name="connsiteY6" fmla="*/ 1716506 h 2406316"/>
                  <a:gd name="connsiteX7" fmla="*/ 545432 w 3192379"/>
                  <a:gd name="connsiteY7" fmla="*/ 1620253 h 2406316"/>
                  <a:gd name="connsiteX8" fmla="*/ 689811 w 3192379"/>
                  <a:gd name="connsiteY8" fmla="*/ 1556084 h 2406316"/>
                  <a:gd name="connsiteX9" fmla="*/ 737937 w 3192379"/>
                  <a:gd name="connsiteY9" fmla="*/ 1524000 h 2406316"/>
                  <a:gd name="connsiteX10" fmla="*/ 850232 w 3192379"/>
                  <a:gd name="connsiteY10" fmla="*/ 1491916 h 2406316"/>
                  <a:gd name="connsiteX11" fmla="*/ 898358 w 3192379"/>
                  <a:gd name="connsiteY11" fmla="*/ 1475874 h 2406316"/>
                  <a:gd name="connsiteX12" fmla="*/ 946484 w 3192379"/>
                  <a:gd name="connsiteY12" fmla="*/ 1443790 h 2406316"/>
                  <a:gd name="connsiteX13" fmla="*/ 1010653 w 3192379"/>
                  <a:gd name="connsiteY13" fmla="*/ 1427748 h 2406316"/>
                  <a:gd name="connsiteX14" fmla="*/ 1058779 w 3192379"/>
                  <a:gd name="connsiteY14" fmla="*/ 1411706 h 2406316"/>
                  <a:gd name="connsiteX15" fmla="*/ 1138990 w 3192379"/>
                  <a:gd name="connsiteY15" fmla="*/ 1347537 h 2406316"/>
                  <a:gd name="connsiteX16" fmla="*/ 1155032 w 3192379"/>
                  <a:gd name="connsiteY16" fmla="*/ 1299411 h 2406316"/>
                  <a:gd name="connsiteX17" fmla="*/ 1203158 w 3192379"/>
                  <a:gd name="connsiteY17" fmla="*/ 1283369 h 2406316"/>
                  <a:gd name="connsiteX18" fmla="*/ 1315453 w 3192379"/>
                  <a:gd name="connsiteY18" fmla="*/ 1267327 h 2406316"/>
                  <a:gd name="connsiteX19" fmla="*/ 1411705 w 3192379"/>
                  <a:gd name="connsiteY19" fmla="*/ 1235242 h 2406316"/>
                  <a:gd name="connsiteX20" fmla="*/ 1588169 w 3192379"/>
                  <a:gd name="connsiteY20" fmla="*/ 1187116 h 2406316"/>
                  <a:gd name="connsiteX21" fmla="*/ 1636295 w 3192379"/>
                  <a:gd name="connsiteY21" fmla="*/ 1171074 h 2406316"/>
                  <a:gd name="connsiteX22" fmla="*/ 1732548 w 3192379"/>
                  <a:gd name="connsiteY22" fmla="*/ 1106906 h 2406316"/>
                  <a:gd name="connsiteX23" fmla="*/ 1748590 w 3192379"/>
                  <a:gd name="connsiteY23" fmla="*/ 1058779 h 2406316"/>
                  <a:gd name="connsiteX24" fmla="*/ 1796716 w 3192379"/>
                  <a:gd name="connsiteY24" fmla="*/ 1042737 h 2406316"/>
                  <a:gd name="connsiteX25" fmla="*/ 1989221 w 3192379"/>
                  <a:gd name="connsiteY25" fmla="*/ 1026695 h 2406316"/>
                  <a:gd name="connsiteX26" fmla="*/ 2085474 w 3192379"/>
                  <a:gd name="connsiteY26" fmla="*/ 978569 h 2406316"/>
                  <a:gd name="connsiteX27" fmla="*/ 2117558 w 3192379"/>
                  <a:gd name="connsiteY27" fmla="*/ 946484 h 2406316"/>
                  <a:gd name="connsiteX28" fmla="*/ 2165684 w 3192379"/>
                  <a:gd name="connsiteY28" fmla="*/ 930442 h 2406316"/>
                  <a:gd name="connsiteX29" fmla="*/ 2197769 w 3192379"/>
                  <a:gd name="connsiteY29" fmla="*/ 898358 h 2406316"/>
                  <a:gd name="connsiteX30" fmla="*/ 2229853 w 3192379"/>
                  <a:gd name="connsiteY30" fmla="*/ 850232 h 2406316"/>
                  <a:gd name="connsiteX31" fmla="*/ 2342148 w 3192379"/>
                  <a:gd name="connsiteY31" fmla="*/ 753979 h 2406316"/>
                  <a:gd name="connsiteX32" fmla="*/ 2374232 w 3192379"/>
                  <a:gd name="connsiteY32" fmla="*/ 705853 h 2406316"/>
                  <a:gd name="connsiteX33" fmla="*/ 2470484 w 3192379"/>
                  <a:gd name="connsiteY33" fmla="*/ 673769 h 2406316"/>
                  <a:gd name="connsiteX34" fmla="*/ 2502569 w 3192379"/>
                  <a:gd name="connsiteY34" fmla="*/ 641684 h 2406316"/>
                  <a:gd name="connsiteX35" fmla="*/ 2550695 w 3192379"/>
                  <a:gd name="connsiteY35" fmla="*/ 625642 h 2406316"/>
                  <a:gd name="connsiteX36" fmla="*/ 2582779 w 3192379"/>
                  <a:gd name="connsiteY36" fmla="*/ 577516 h 2406316"/>
                  <a:gd name="connsiteX37" fmla="*/ 2630905 w 3192379"/>
                  <a:gd name="connsiteY37" fmla="*/ 529390 h 2406316"/>
                  <a:gd name="connsiteX38" fmla="*/ 2711116 w 3192379"/>
                  <a:gd name="connsiteY38" fmla="*/ 417095 h 2406316"/>
                  <a:gd name="connsiteX39" fmla="*/ 2839453 w 3192379"/>
                  <a:gd name="connsiteY39" fmla="*/ 304800 h 2406316"/>
                  <a:gd name="connsiteX40" fmla="*/ 2903621 w 3192379"/>
                  <a:gd name="connsiteY40" fmla="*/ 208548 h 2406316"/>
                  <a:gd name="connsiteX41" fmla="*/ 2935705 w 3192379"/>
                  <a:gd name="connsiteY41" fmla="*/ 160421 h 2406316"/>
                  <a:gd name="connsiteX42" fmla="*/ 3064042 w 3192379"/>
                  <a:gd name="connsiteY42" fmla="*/ 128337 h 2406316"/>
                  <a:gd name="connsiteX43" fmla="*/ 3096127 w 3192379"/>
                  <a:gd name="connsiteY43" fmla="*/ 96253 h 2406316"/>
                  <a:gd name="connsiteX44" fmla="*/ 3144253 w 3192379"/>
                  <a:gd name="connsiteY44" fmla="*/ 80211 h 2406316"/>
                  <a:gd name="connsiteX45" fmla="*/ 3160295 w 3192379"/>
                  <a:gd name="connsiteY45" fmla="*/ 32084 h 2406316"/>
                  <a:gd name="connsiteX46" fmla="*/ 3192379 w 3192379"/>
                  <a:gd name="connsiteY46" fmla="*/ 0 h 2406316"/>
                  <a:gd name="connsiteX47" fmla="*/ 3192379 w 3192379"/>
                  <a:gd name="connsiteY47" fmla="*/ 1331495 h 2406316"/>
                  <a:gd name="connsiteX48" fmla="*/ 32084 w 3192379"/>
                  <a:gd name="connsiteY48" fmla="*/ 2406316 h 2406316"/>
                  <a:gd name="connsiteX49" fmla="*/ 0 w 3192379"/>
                  <a:gd name="connsiteY49" fmla="*/ 2085474 h 240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3192379" h="2406316">
                    <a:moveTo>
                      <a:pt x="0" y="2085474"/>
                    </a:moveTo>
                    <a:cubicBezTo>
                      <a:pt x="26737" y="2074779"/>
                      <a:pt x="53148" y="2063231"/>
                      <a:pt x="80211" y="2053390"/>
                    </a:cubicBezTo>
                    <a:cubicBezTo>
                      <a:pt x="111994" y="2041832"/>
                      <a:pt x="176463" y="2021306"/>
                      <a:pt x="176463" y="2021306"/>
                    </a:cubicBezTo>
                    <a:cubicBezTo>
                      <a:pt x="300856" y="1938377"/>
                      <a:pt x="236134" y="1969331"/>
                      <a:pt x="368969" y="1925053"/>
                    </a:cubicBezTo>
                    <a:lnTo>
                      <a:pt x="417095" y="1909011"/>
                    </a:lnTo>
                    <a:cubicBezTo>
                      <a:pt x="427790" y="1892969"/>
                      <a:pt x="441349" y="1878503"/>
                      <a:pt x="449179" y="1860884"/>
                    </a:cubicBezTo>
                    <a:lnTo>
                      <a:pt x="497305" y="1716506"/>
                    </a:lnTo>
                    <a:cubicBezTo>
                      <a:pt x="510352" y="1677365"/>
                      <a:pt x="514335" y="1651350"/>
                      <a:pt x="545432" y="1620253"/>
                    </a:cubicBezTo>
                    <a:cubicBezTo>
                      <a:pt x="610730" y="1554955"/>
                      <a:pt x="594507" y="1619620"/>
                      <a:pt x="689811" y="1556084"/>
                    </a:cubicBezTo>
                    <a:cubicBezTo>
                      <a:pt x="705853" y="1545389"/>
                      <a:pt x="720692" y="1532622"/>
                      <a:pt x="737937" y="1524000"/>
                    </a:cubicBezTo>
                    <a:cubicBezTo>
                      <a:pt x="763580" y="1511178"/>
                      <a:pt x="826245" y="1498769"/>
                      <a:pt x="850232" y="1491916"/>
                    </a:cubicBezTo>
                    <a:cubicBezTo>
                      <a:pt x="866491" y="1487271"/>
                      <a:pt x="883233" y="1483436"/>
                      <a:pt x="898358" y="1475874"/>
                    </a:cubicBezTo>
                    <a:cubicBezTo>
                      <a:pt x="915603" y="1467252"/>
                      <a:pt x="928763" y="1451385"/>
                      <a:pt x="946484" y="1443790"/>
                    </a:cubicBezTo>
                    <a:cubicBezTo>
                      <a:pt x="966749" y="1435105"/>
                      <a:pt x="989453" y="1433805"/>
                      <a:pt x="1010653" y="1427748"/>
                    </a:cubicBezTo>
                    <a:cubicBezTo>
                      <a:pt x="1026912" y="1423103"/>
                      <a:pt x="1042737" y="1417053"/>
                      <a:pt x="1058779" y="1411706"/>
                    </a:cubicBezTo>
                    <a:cubicBezTo>
                      <a:pt x="1080635" y="1397135"/>
                      <a:pt x="1123752" y="1372933"/>
                      <a:pt x="1138990" y="1347537"/>
                    </a:cubicBezTo>
                    <a:cubicBezTo>
                      <a:pt x="1147690" y="1333037"/>
                      <a:pt x="1143075" y="1311368"/>
                      <a:pt x="1155032" y="1299411"/>
                    </a:cubicBezTo>
                    <a:cubicBezTo>
                      <a:pt x="1166989" y="1287454"/>
                      <a:pt x="1186577" y="1286685"/>
                      <a:pt x="1203158" y="1283369"/>
                    </a:cubicBezTo>
                    <a:cubicBezTo>
                      <a:pt x="1240235" y="1275954"/>
                      <a:pt x="1278021" y="1272674"/>
                      <a:pt x="1315453" y="1267327"/>
                    </a:cubicBezTo>
                    <a:cubicBezTo>
                      <a:pt x="1347537" y="1256632"/>
                      <a:pt x="1378542" y="1241874"/>
                      <a:pt x="1411705" y="1235242"/>
                    </a:cubicBezTo>
                    <a:cubicBezTo>
                      <a:pt x="1525078" y="1212568"/>
                      <a:pt x="1466050" y="1227822"/>
                      <a:pt x="1588169" y="1187116"/>
                    </a:cubicBezTo>
                    <a:cubicBezTo>
                      <a:pt x="1604211" y="1181769"/>
                      <a:pt x="1622225" y="1180454"/>
                      <a:pt x="1636295" y="1171074"/>
                    </a:cubicBezTo>
                    <a:lnTo>
                      <a:pt x="1732548" y="1106906"/>
                    </a:lnTo>
                    <a:cubicBezTo>
                      <a:pt x="1737895" y="1090864"/>
                      <a:pt x="1736633" y="1070736"/>
                      <a:pt x="1748590" y="1058779"/>
                    </a:cubicBezTo>
                    <a:cubicBezTo>
                      <a:pt x="1760547" y="1046822"/>
                      <a:pt x="1779955" y="1044972"/>
                      <a:pt x="1796716" y="1042737"/>
                    </a:cubicBezTo>
                    <a:cubicBezTo>
                      <a:pt x="1860542" y="1034227"/>
                      <a:pt x="1925053" y="1032042"/>
                      <a:pt x="1989221" y="1026695"/>
                    </a:cubicBezTo>
                    <a:cubicBezTo>
                      <a:pt x="2040052" y="1009752"/>
                      <a:pt x="2041049" y="1014109"/>
                      <a:pt x="2085474" y="978569"/>
                    </a:cubicBezTo>
                    <a:cubicBezTo>
                      <a:pt x="2097284" y="969121"/>
                      <a:pt x="2104589" y="954266"/>
                      <a:pt x="2117558" y="946484"/>
                    </a:cubicBezTo>
                    <a:cubicBezTo>
                      <a:pt x="2132058" y="937784"/>
                      <a:pt x="2149642" y="935789"/>
                      <a:pt x="2165684" y="930442"/>
                    </a:cubicBezTo>
                    <a:cubicBezTo>
                      <a:pt x="2176379" y="919747"/>
                      <a:pt x="2188321" y="910168"/>
                      <a:pt x="2197769" y="898358"/>
                    </a:cubicBezTo>
                    <a:cubicBezTo>
                      <a:pt x="2209813" y="883303"/>
                      <a:pt x="2216220" y="863865"/>
                      <a:pt x="2229853" y="850232"/>
                    </a:cubicBezTo>
                    <a:cubicBezTo>
                      <a:pt x="2302423" y="777662"/>
                      <a:pt x="2265484" y="868976"/>
                      <a:pt x="2342148" y="753979"/>
                    </a:cubicBezTo>
                    <a:cubicBezTo>
                      <a:pt x="2352843" y="737937"/>
                      <a:pt x="2357883" y="716071"/>
                      <a:pt x="2374232" y="705853"/>
                    </a:cubicBezTo>
                    <a:cubicBezTo>
                      <a:pt x="2402911" y="687929"/>
                      <a:pt x="2470484" y="673769"/>
                      <a:pt x="2470484" y="673769"/>
                    </a:cubicBezTo>
                    <a:cubicBezTo>
                      <a:pt x="2481179" y="663074"/>
                      <a:pt x="2489599" y="649466"/>
                      <a:pt x="2502569" y="641684"/>
                    </a:cubicBezTo>
                    <a:cubicBezTo>
                      <a:pt x="2517069" y="632984"/>
                      <a:pt x="2537491" y="636205"/>
                      <a:pt x="2550695" y="625642"/>
                    </a:cubicBezTo>
                    <a:cubicBezTo>
                      <a:pt x="2565750" y="613598"/>
                      <a:pt x="2570436" y="592327"/>
                      <a:pt x="2582779" y="577516"/>
                    </a:cubicBezTo>
                    <a:cubicBezTo>
                      <a:pt x="2597303" y="560088"/>
                      <a:pt x="2614863" y="545432"/>
                      <a:pt x="2630905" y="529390"/>
                    </a:cubicBezTo>
                    <a:cubicBezTo>
                      <a:pt x="2668337" y="417095"/>
                      <a:pt x="2630906" y="443832"/>
                      <a:pt x="2711116" y="417095"/>
                    </a:cubicBezTo>
                    <a:cubicBezTo>
                      <a:pt x="2804960" y="323251"/>
                      <a:pt x="2759866" y="357858"/>
                      <a:pt x="2839453" y="304800"/>
                    </a:cubicBezTo>
                    <a:lnTo>
                      <a:pt x="2903621" y="208548"/>
                    </a:lnTo>
                    <a:cubicBezTo>
                      <a:pt x="2914316" y="192506"/>
                      <a:pt x="2916799" y="164202"/>
                      <a:pt x="2935705" y="160421"/>
                    </a:cubicBezTo>
                    <a:cubicBezTo>
                      <a:pt x="3032497" y="141063"/>
                      <a:pt x="2990049" y="153001"/>
                      <a:pt x="3064042" y="128337"/>
                    </a:cubicBezTo>
                    <a:cubicBezTo>
                      <a:pt x="3074737" y="117642"/>
                      <a:pt x="3083158" y="104035"/>
                      <a:pt x="3096127" y="96253"/>
                    </a:cubicBezTo>
                    <a:cubicBezTo>
                      <a:pt x="3110627" y="87553"/>
                      <a:pt x="3132296" y="92168"/>
                      <a:pt x="3144253" y="80211"/>
                    </a:cubicBezTo>
                    <a:cubicBezTo>
                      <a:pt x="3156210" y="68254"/>
                      <a:pt x="3151595" y="46584"/>
                      <a:pt x="3160295" y="32084"/>
                    </a:cubicBezTo>
                    <a:cubicBezTo>
                      <a:pt x="3168076" y="19115"/>
                      <a:pt x="3181684" y="10695"/>
                      <a:pt x="3192379" y="0"/>
                    </a:cubicBezTo>
                    <a:lnTo>
                      <a:pt x="3192379" y="1331495"/>
                    </a:lnTo>
                    <a:lnTo>
                      <a:pt x="32084" y="2406316"/>
                    </a:lnTo>
                    <a:lnTo>
                      <a:pt x="0" y="2085474"/>
                    </a:lnTo>
                    <a:close/>
                  </a:path>
                </a:pathLst>
              </a:custGeom>
              <a:solidFill>
                <a:srgbClr val="3D2D1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cxnSp>
            <p:nvCxnSpPr>
              <p:cNvPr id="47" name="46 Conector recto"/>
              <p:cNvCxnSpPr>
                <a:stCxn id="46" idx="0"/>
              </p:cNvCxnSpPr>
              <p:nvPr/>
            </p:nvCxnSpPr>
            <p:spPr>
              <a:xfrm flipH="1" flipV="1">
                <a:off x="3284677" y="2929205"/>
                <a:ext cx="708853" cy="56866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8 Conector recto"/>
              <p:cNvCxnSpPr/>
              <p:nvPr/>
            </p:nvCxnSpPr>
            <p:spPr>
              <a:xfrm flipH="1" flipV="1">
                <a:off x="3269305" y="3230265"/>
                <a:ext cx="741305" cy="6037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48 Conector recto"/>
              <p:cNvCxnSpPr/>
              <p:nvPr/>
            </p:nvCxnSpPr>
            <p:spPr>
              <a:xfrm rot="5400000">
                <a:off x="3142965" y="3094810"/>
                <a:ext cx="285131" cy="17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49 Forma libre"/>
              <p:cNvSpPr/>
              <p:nvPr/>
            </p:nvSpPr>
            <p:spPr>
              <a:xfrm>
                <a:off x="3303466" y="1000192"/>
                <a:ext cx="3340999" cy="1951314"/>
              </a:xfrm>
              <a:custGeom>
                <a:avLst/>
                <a:gdLst>
                  <a:gd name="connsiteX0" fmla="*/ 0 w 3224463"/>
                  <a:gd name="connsiteY0" fmla="*/ 1909010 h 1909010"/>
                  <a:gd name="connsiteX1" fmla="*/ 144379 w 3224463"/>
                  <a:gd name="connsiteY1" fmla="*/ 1860884 h 1909010"/>
                  <a:gd name="connsiteX2" fmla="*/ 192505 w 3224463"/>
                  <a:gd name="connsiteY2" fmla="*/ 1844842 h 1909010"/>
                  <a:gd name="connsiteX3" fmla="*/ 208547 w 3224463"/>
                  <a:gd name="connsiteY3" fmla="*/ 1796716 h 1909010"/>
                  <a:gd name="connsiteX4" fmla="*/ 288758 w 3224463"/>
                  <a:gd name="connsiteY4" fmla="*/ 1732547 h 1909010"/>
                  <a:gd name="connsiteX5" fmla="*/ 545431 w 3224463"/>
                  <a:gd name="connsiteY5" fmla="*/ 1684421 h 1909010"/>
                  <a:gd name="connsiteX6" fmla="*/ 689810 w 3224463"/>
                  <a:gd name="connsiteY6" fmla="*/ 1604210 h 1909010"/>
                  <a:gd name="connsiteX7" fmla="*/ 737937 w 3224463"/>
                  <a:gd name="connsiteY7" fmla="*/ 1572126 h 1909010"/>
                  <a:gd name="connsiteX8" fmla="*/ 786063 w 3224463"/>
                  <a:gd name="connsiteY8" fmla="*/ 1475874 h 1909010"/>
                  <a:gd name="connsiteX9" fmla="*/ 818147 w 3224463"/>
                  <a:gd name="connsiteY9" fmla="*/ 1443789 h 1909010"/>
                  <a:gd name="connsiteX10" fmla="*/ 850231 w 3224463"/>
                  <a:gd name="connsiteY10" fmla="*/ 1395663 h 1909010"/>
                  <a:gd name="connsiteX11" fmla="*/ 946484 w 3224463"/>
                  <a:gd name="connsiteY11" fmla="*/ 1363579 h 1909010"/>
                  <a:gd name="connsiteX12" fmla="*/ 994610 w 3224463"/>
                  <a:gd name="connsiteY12" fmla="*/ 1331495 h 1909010"/>
                  <a:gd name="connsiteX13" fmla="*/ 1058779 w 3224463"/>
                  <a:gd name="connsiteY13" fmla="*/ 1251284 h 1909010"/>
                  <a:gd name="connsiteX14" fmla="*/ 1090863 w 3224463"/>
                  <a:gd name="connsiteY14" fmla="*/ 1203158 h 1909010"/>
                  <a:gd name="connsiteX15" fmla="*/ 1187115 w 3224463"/>
                  <a:gd name="connsiteY15" fmla="*/ 1171074 h 1909010"/>
                  <a:gd name="connsiteX16" fmla="*/ 1235242 w 3224463"/>
                  <a:gd name="connsiteY16" fmla="*/ 1155031 h 1909010"/>
                  <a:gd name="connsiteX17" fmla="*/ 1283368 w 3224463"/>
                  <a:gd name="connsiteY17" fmla="*/ 1138989 h 1909010"/>
                  <a:gd name="connsiteX18" fmla="*/ 1331494 w 3224463"/>
                  <a:gd name="connsiteY18" fmla="*/ 1090863 h 1909010"/>
                  <a:gd name="connsiteX19" fmla="*/ 1443789 w 3224463"/>
                  <a:gd name="connsiteY19" fmla="*/ 1074821 h 1909010"/>
                  <a:gd name="connsiteX20" fmla="*/ 1491915 w 3224463"/>
                  <a:gd name="connsiteY20" fmla="*/ 1058779 h 1909010"/>
                  <a:gd name="connsiteX21" fmla="*/ 1524000 w 3224463"/>
                  <a:gd name="connsiteY21" fmla="*/ 1026695 h 1909010"/>
                  <a:gd name="connsiteX22" fmla="*/ 1636294 w 3224463"/>
                  <a:gd name="connsiteY22" fmla="*/ 994610 h 1909010"/>
                  <a:gd name="connsiteX23" fmla="*/ 1668379 w 3224463"/>
                  <a:gd name="connsiteY23" fmla="*/ 962526 h 1909010"/>
                  <a:gd name="connsiteX24" fmla="*/ 1716505 w 3224463"/>
                  <a:gd name="connsiteY24" fmla="*/ 946484 h 1909010"/>
                  <a:gd name="connsiteX25" fmla="*/ 1732547 w 3224463"/>
                  <a:gd name="connsiteY25" fmla="*/ 898358 h 1909010"/>
                  <a:gd name="connsiteX26" fmla="*/ 1796715 w 3224463"/>
                  <a:gd name="connsiteY26" fmla="*/ 802105 h 1909010"/>
                  <a:gd name="connsiteX27" fmla="*/ 1828800 w 3224463"/>
                  <a:gd name="connsiteY27" fmla="*/ 770021 h 1909010"/>
                  <a:gd name="connsiteX28" fmla="*/ 1925052 w 3224463"/>
                  <a:gd name="connsiteY28" fmla="*/ 721895 h 1909010"/>
                  <a:gd name="connsiteX29" fmla="*/ 2005263 w 3224463"/>
                  <a:gd name="connsiteY29" fmla="*/ 657726 h 1909010"/>
                  <a:gd name="connsiteX30" fmla="*/ 2053389 w 3224463"/>
                  <a:gd name="connsiteY30" fmla="*/ 641684 h 1909010"/>
                  <a:gd name="connsiteX31" fmla="*/ 2101515 w 3224463"/>
                  <a:gd name="connsiteY31" fmla="*/ 609600 h 1909010"/>
                  <a:gd name="connsiteX32" fmla="*/ 2261937 w 3224463"/>
                  <a:gd name="connsiteY32" fmla="*/ 561474 h 1909010"/>
                  <a:gd name="connsiteX33" fmla="*/ 2310063 w 3224463"/>
                  <a:gd name="connsiteY33" fmla="*/ 545431 h 1909010"/>
                  <a:gd name="connsiteX34" fmla="*/ 2406315 w 3224463"/>
                  <a:gd name="connsiteY34" fmla="*/ 529389 h 1909010"/>
                  <a:gd name="connsiteX35" fmla="*/ 2502568 w 3224463"/>
                  <a:gd name="connsiteY35" fmla="*/ 497305 h 1909010"/>
                  <a:gd name="connsiteX36" fmla="*/ 2534652 w 3224463"/>
                  <a:gd name="connsiteY36" fmla="*/ 449179 h 1909010"/>
                  <a:gd name="connsiteX37" fmla="*/ 2566737 w 3224463"/>
                  <a:gd name="connsiteY37" fmla="*/ 352926 h 1909010"/>
                  <a:gd name="connsiteX38" fmla="*/ 2614863 w 3224463"/>
                  <a:gd name="connsiteY38" fmla="*/ 320842 h 1909010"/>
                  <a:gd name="connsiteX39" fmla="*/ 2711115 w 3224463"/>
                  <a:gd name="connsiteY39" fmla="*/ 288758 h 1909010"/>
                  <a:gd name="connsiteX40" fmla="*/ 2823410 w 3224463"/>
                  <a:gd name="connsiteY40" fmla="*/ 192505 h 1909010"/>
                  <a:gd name="connsiteX41" fmla="*/ 2935705 w 3224463"/>
                  <a:gd name="connsiteY41" fmla="*/ 176463 h 1909010"/>
                  <a:gd name="connsiteX42" fmla="*/ 2951747 w 3224463"/>
                  <a:gd name="connsiteY42" fmla="*/ 128337 h 1909010"/>
                  <a:gd name="connsiteX43" fmla="*/ 2999873 w 3224463"/>
                  <a:gd name="connsiteY43" fmla="*/ 112295 h 1909010"/>
                  <a:gd name="connsiteX44" fmla="*/ 3112168 w 3224463"/>
                  <a:gd name="connsiteY44" fmla="*/ 80210 h 1909010"/>
                  <a:gd name="connsiteX45" fmla="*/ 3128210 w 3224463"/>
                  <a:gd name="connsiteY45" fmla="*/ 32084 h 1909010"/>
                  <a:gd name="connsiteX46" fmla="*/ 3224463 w 3224463"/>
                  <a:gd name="connsiteY46" fmla="*/ 0 h 1909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3224463" h="1909010">
                    <a:moveTo>
                      <a:pt x="0" y="1909010"/>
                    </a:moveTo>
                    <a:lnTo>
                      <a:pt x="144379" y="1860884"/>
                    </a:lnTo>
                    <a:lnTo>
                      <a:pt x="192505" y="1844842"/>
                    </a:lnTo>
                    <a:cubicBezTo>
                      <a:pt x="197852" y="1828800"/>
                      <a:pt x="199847" y="1811216"/>
                      <a:pt x="208547" y="1796716"/>
                    </a:cubicBezTo>
                    <a:cubicBezTo>
                      <a:pt x="222296" y="1773800"/>
                      <a:pt x="268797" y="1743953"/>
                      <a:pt x="288758" y="1732547"/>
                    </a:cubicBezTo>
                    <a:cubicBezTo>
                      <a:pt x="392701" y="1673151"/>
                      <a:pt x="377070" y="1698451"/>
                      <a:pt x="545431" y="1684421"/>
                    </a:cubicBezTo>
                    <a:cubicBezTo>
                      <a:pt x="630141" y="1656185"/>
                      <a:pt x="579485" y="1677760"/>
                      <a:pt x="689810" y="1604210"/>
                    </a:cubicBezTo>
                    <a:lnTo>
                      <a:pt x="737937" y="1572126"/>
                    </a:lnTo>
                    <a:cubicBezTo>
                      <a:pt x="754881" y="1521294"/>
                      <a:pt x="750522" y="1520300"/>
                      <a:pt x="786063" y="1475874"/>
                    </a:cubicBezTo>
                    <a:cubicBezTo>
                      <a:pt x="795511" y="1464063"/>
                      <a:pt x="808699" y="1455600"/>
                      <a:pt x="818147" y="1443789"/>
                    </a:cubicBezTo>
                    <a:cubicBezTo>
                      <a:pt x="830191" y="1428734"/>
                      <a:pt x="833881" y="1405881"/>
                      <a:pt x="850231" y="1395663"/>
                    </a:cubicBezTo>
                    <a:cubicBezTo>
                      <a:pt x="878910" y="1377739"/>
                      <a:pt x="918344" y="1382339"/>
                      <a:pt x="946484" y="1363579"/>
                    </a:cubicBezTo>
                    <a:lnTo>
                      <a:pt x="994610" y="1331495"/>
                    </a:lnTo>
                    <a:cubicBezTo>
                      <a:pt x="1093354" y="1183375"/>
                      <a:pt x="967349" y="1365570"/>
                      <a:pt x="1058779" y="1251284"/>
                    </a:cubicBezTo>
                    <a:cubicBezTo>
                      <a:pt x="1070823" y="1236229"/>
                      <a:pt x="1074514" y="1213376"/>
                      <a:pt x="1090863" y="1203158"/>
                    </a:cubicBezTo>
                    <a:cubicBezTo>
                      <a:pt x="1119542" y="1185234"/>
                      <a:pt x="1155031" y="1181769"/>
                      <a:pt x="1187115" y="1171074"/>
                    </a:cubicBezTo>
                    <a:lnTo>
                      <a:pt x="1235242" y="1155031"/>
                    </a:lnTo>
                    <a:lnTo>
                      <a:pt x="1283368" y="1138989"/>
                    </a:lnTo>
                    <a:cubicBezTo>
                      <a:pt x="1299410" y="1122947"/>
                      <a:pt x="1310430" y="1099289"/>
                      <a:pt x="1331494" y="1090863"/>
                    </a:cubicBezTo>
                    <a:cubicBezTo>
                      <a:pt x="1366601" y="1076820"/>
                      <a:pt x="1406712" y="1082236"/>
                      <a:pt x="1443789" y="1074821"/>
                    </a:cubicBezTo>
                    <a:cubicBezTo>
                      <a:pt x="1460370" y="1071505"/>
                      <a:pt x="1475873" y="1064126"/>
                      <a:pt x="1491915" y="1058779"/>
                    </a:cubicBezTo>
                    <a:cubicBezTo>
                      <a:pt x="1502610" y="1048084"/>
                      <a:pt x="1511031" y="1034477"/>
                      <a:pt x="1524000" y="1026695"/>
                    </a:cubicBezTo>
                    <a:cubicBezTo>
                      <a:pt x="1540442" y="1016829"/>
                      <a:pt x="1624302" y="997608"/>
                      <a:pt x="1636294" y="994610"/>
                    </a:cubicBezTo>
                    <a:cubicBezTo>
                      <a:pt x="1646989" y="983915"/>
                      <a:pt x="1655410" y="970308"/>
                      <a:pt x="1668379" y="962526"/>
                    </a:cubicBezTo>
                    <a:cubicBezTo>
                      <a:pt x="1682879" y="953826"/>
                      <a:pt x="1704548" y="958441"/>
                      <a:pt x="1716505" y="946484"/>
                    </a:cubicBezTo>
                    <a:cubicBezTo>
                      <a:pt x="1728462" y="934527"/>
                      <a:pt x="1724335" y="913140"/>
                      <a:pt x="1732547" y="898358"/>
                    </a:cubicBezTo>
                    <a:cubicBezTo>
                      <a:pt x="1751274" y="864650"/>
                      <a:pt x="1769448" y="829371"/>
                      <a:pt x="1796715" y="802105"/>
                    </a:cubicBezTo>
                    <a:cubicBezTo>
                      <a:pt x="1807410" y="791410"/>
                      <a:pt x="1815831" y="777803"/>
                      <a:pt x="1828800" y="770021"/>
                    </a:cubicBezTo>
                    <a:cubicBezTo>
                      <a:pt x="1947400" y="698862"/>
                      <a:pt x="1803358" y="819251"/>
                      <a:pt x="1925052" y="721895"/>
                    </a:cubicBezTo>
                    <a:cubicBezTo>
                      <a:pt x="1974789" y="682105"/>
                      <a:pt x="1939429" y="690643"/>
                      <a:pt x="2005263" y="657726"/>
                    </a:cubicBezTo>
                    <a:cubicBezTo>
                      <a:pt x="2020388" y="650164"/>
                      <a:pt x="2038264" y="649246"/>
                      <a:pt x="2053389" y="641684"/>
                    </a:cubicBezTo>
                    <a:cubicBezTo>
                      <a:pt x="2070634" y="633062"/>
                      <a:pt x="2083897" y="617430"/>
                      <a:pt x="2101515" y="609600"/>
                    </a:cubicBezTo>
                    <a:cubicBezTo>
                      <a:pt x="2170143" y="579099"/>
                      <a:pt x="2196603" y="580141"/>
                      <a:pt x="2261937" y="561474"/>
                    </a:cubicBezTo>
                    <a:cubicBezTo>
                      <a:pt x="2278196" y="556828"/>
                      <a:pt x="2293556" y="549099"/>
                      <a:pt x="2310063" y="545431"/>
                    </a:cubicBezTo>
                    <a:cubicBezTo>
                      <a:pt x="2341815" y="538375"/>
                      <a:pt x="2374760" y="537278"/>
                      <a:pt x="2406315" y="529389"/>
                    </a:cubicBezTo>
                    <a:cubicBezTo>
                      <a:pt x="2439125" y="521187"/>
                      <a:pt x="2502568" y="497305"/>
                      <a:pt x="2502568" y="497305"/>
                    </a:cubicBezTo>
                    <a:cubicBezTo>
                      <a:pt x="2513263" y="481263"/>
                      <a:pt x="2526822" y="466797"/>
                      <a:pt x="2534652" y="449179"/>
                    </a:cubicBezTo>
                    <a:cubicBezTo>
                      <a:pt x="2548388" y="418274"/>
                      <a:pt x="2538597" y="371686"/>
                      <a:pt x="2566737" y="352926"/>
                    </a:cubicBezTo>
                    <a:cubicBezTo>
                      <a:pt x="2582779" y="342231"/>
                      <a:pt x="2597245" y="328672"/>
                      <a:pt x="2614863" y="320842"/>
                    </a:cubicBezTo>
                    <a:cubicBezTo>
                      <a:pt x="2645768" y="307107"/>
                      <a:pt x="2711115" y="288758"/>
                      <a:pt x="2711115" y="288758"/>
                    </a:cubicBezTo>
                    <a:cubicBezTo>
                      <a:pt x="2728681" y="271192"/>
                      <a:pt x="2788508" y="202976"/>
                      <a:pt x="2823410" y="192505"/>
                    </a:cubicBezTo>
                    <a:cubicBezTo>
                      <a:pt x="2859627" y="181640"/>
                      <a:pt x="2898273" y="181810"/>
                      <a:pt x="2935705" y="176463"/>
                    </a:cubicBezTo>
                    <a:cubicBezTo>
                      <a:pt x="2941052" y="160421"/>
                      <a:pt x="2939790" y="140294"/>
                      <a:pt x="2951747" y="128337"/>
                    </a:cubicBezTo>
                    <a:cubicBezTo>
                      <a:pt x="2963704" y="116380"/>
                      <a:pt x="2983614" y="116941"/>
                      <a:pt x="2999873" y="112295"/>
                    </a:cubicBezTo>
                    <a:cubicBezTo>
                      <a:pt x="3140876" y="72007"/>
                      <a:pt x="2996779" y="118673"/>
                      <a:pt x="3112168" y="80210"/>
                    </a:cubicBezTo>
                    <a:cubicBezTo>
                      <a:pt x="3117515" y="64168"/>
                      <a:pt x="3114450" y="41913"/>
                      <a:pt x="3128210" y="32084"/>
                    </a:cubicBezTo>
                    <a:cubicBezTo>
                      <a:pt x="3155730" y="12427"/>
                      <a:pt x="3224463" y="0"/>
                      <a:pt x="3224463" y="0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cxnSp>
            <p:nvCxnSpPr>
              <p:cNvPr id="51" name="50 Conector recto"/>
              <p:cNvCxnSpPr>
                <a:stCxn id="46" idx="46"/>
              </p:cNvCxnSpPr>
              <p:nvPr/>
            </p:nvCxnSpPr>
            <p:spPr>
              <a:xfrm flipH="1" flipV="1">
                <a:off x="6644465" y="1000192"/>
                <a:ext cx="543168" cy="41097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2329" name="Picture 3" descr="C:\Users\Sanjoa\AppData\Local\Microsoft\Windows\Temporary Internet Files\Content.IE5\8Y1L5Q67\MCj0122973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177254" y="475956"/>
              <a:ext cx="367608" cy="564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30" name="Picture 3" descr="C:\Users\Sanjoa\AppData\Local\Microsoft\Windows\Temporary Internet Files\Content.IE5\8Y1L5Q67\MCj0122973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7518533" y="723087"/>
              <a:ext cx="303360" cy="564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2331" name="44 Grupo"/>
            <p:cNvGrpSpPr>
              <a:grpSpLocks/>
            </p:cNvGrpSpPr>
            <p:nvPr/>
          </p:nvGrpSpPr>
          <p:grpSpPr bwMode="auto">
            <a:xfrm>
              <a:off x="6334638" y="1055504"/>
              <a:ext cx="946613" cy="793427"/>
              <a:chOff x="4625447" y="2357430"/>
              <a:chExt cx="1542309" cy="1239022"/>
            </a:xfrm>
          </p:grpSpPr>
          <p:sp>
            <p:nvSpPr>
              <p:cNvPr id="32" name="31 Cilindro"/>
              <p:cNvSpPr/>
              <p:nvPr/>
            </p:nvSpPr>
            <p:spPr>
              <a:xfrm rot="10800000" flipH="1">
                <a:off x="5389902" y="2532390"/>
                <a:ext cx="85004" cy="619392"/>
              </a:xfrm>
              <a:prstGeom prst="can">
                <a:avLst/>
              </a:prstGeom>
              <a:blipFill dpi="0" rotWithShape="0">
                <a:blip r:embed="rId4"/>
                <a:srcRect/>
                <a:tile tx="107950" ty="107950" sx="4000" sy="36000" flip="xy" algn="t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3" name="32 Cilindro"/>
              <p:cNvSpPr/>
              <p:nvPr/>
            </p:nvSpPr>
            <p:spPr>
              <a:xfrm rot="7800163" flipH="1">
                <a:off x="5352463" y="2267479"/>
                <a:ext cx="231154" cy="1399433"/>
              </a:xfrm>
              <a:prstGeom prst="can">
                <a:avLst/>
              </a:prstGeom>
              <a:blipFill dpi="0" rotWithShape="1">
                <a:blip r:embed="rId4"/>
                <a:srcRect/>
                <a:tile tx="0" ty="0" sx="100000" sy="100000" flip="xy" algn="b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4" name="33 Cilindro"/>
              <p:cNvSpPr/>
              <p:nvPr/>
            </p:nvSpPr>
            <p:spPr>
              <a:xfrm rot="7800163" flipH="1">
                <a:off x="5209587" y="2410355"/>
                <a:ext cx="231154" cy="1399433"/>
              </a:xfrm>
              <a:prstGeom prst="can">
                <a:avLst/>
              </a:prstGeom>
              <a:blipFill dpi="0" rotWithShape="0">
                <a:blip r:embed="rId4"/>
                <a:srcRect/>
                <a:tile tx="107950" ty="107950" sx="4000" sy="36000" flip="xy" algn="t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5" name="34 Cilindro"/>
              <p:cNvSpPr/>
              <p:nvPr/>
            </p:nvSpPr>
            <p:spPr>
              <a:xfrm rot="7800163" flipH="1">
                <a:off x="5282903" y="2263455"/>
                <a:ext cx="220645" cy="1399433"/>
              </a:xfrm>
              <a:prstGeom prst="can">
                <a:avLst/>
              </a:prstGeom>
              <a:blipFill dpi="0" rotWithShape="1">
                <a:blip r:embed="rId4"/>
                <a:srcRect/>
                <a:tile tx="0" ty="0" sx="100000" sy="100000" flip="xy" algn="b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6" name="35 Cilindro"/>
              <p:cNvSpPr/>
              <p:nvPr/>
            </p:nvSpPr>
            <p:spPr>
              <a:xfrm rot="10800000" flipH="1">
                <a:off x="4857752" y="2357430"/>
                <a:ext cx="85004" cy="619392"/>
              </a:xfrm>
              <a:prstGeom prst="can">
                <a:avLst/>
              </a:prstGeom>
              <a:blipFill dpi="0" rotWithShape="0">
                <a:blip r:embed="rId4"/>
                <a:srcRect/>
                <a:tile tx="107950" ty="107950" sx="4000" sy="36000" flip="xy" algn="t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7" name="36 Cilindro"/>
              <p:cNvSpPr/>
              <p:nvPr/>
            </p:nvSpPr>
            <p:spPr>
              <a:xfrm rot="10800000" flipH="1">
                <a:off x="5564862" y="2977060"/>
                <a:ext cx="85004" cy="619392"/>
              </a:xfrm>
              <a:prstGeom prst="can">
                <a:avLst/>
              </a:prstGeom>
              <a:blipFill dpi="0" rotWithShape="0">
                <a:blip r:embed="rId4"/>
                <a:srcRect/>
                <a:tile tx="107950" ty="107950" sx="4000" sy="36000" flip="xy" algn="t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</p:grpSp>
        <p:sp>
          <p:nvSpPr>
            <p:cNvPr id="23" name="22 Forma libre"/>
            <p:cNvSpPr/>
            <p:nvPr/>
          </p:nvSpPr>
          <p:spPr>
            <a:xfrm>
              <a:off x="5406999" y="2003439"/>
              <a:ext cx="682630" cy="869956"/>
            </a:xfrm>
            <a:custGeom>
              <a:avLst/>
              <a:gdLst>
                <a:gd name="connsiteX0" fmla="*/ 0 w 898358"/>
                <a:gd name="connsiteY0" fmla="*/ 368968 h 1187116"/>
                <a:gd name="connsiteX1" fmla="*/ 16042 w 898358"/>
                <a:gd name="connsiteY1" fmla="*/ 0 h 1187116"/>
                <a:gd name="connsiteX2" fmla="*/ 850232 w 898358"/>
                <a:gd name="connsiteY2" fmla="*/ 737937 h 1187116"/>
                <a:gd name="connsiteX3" fmla="*/ 898358 w 898358"/>
                <a:gd name="connsiteY3" fmla="*/ 1187116 h 1187116"/>
                <a:gd name="connsiteX4" fmla="*/ 0 w 898358"/>
                <a:gd name="connsiteY4" fmla="*/ 368968 h 1187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8358" h="1187116">
                  <a:moveTo>
                    <a:pt x="0" y="368968"/>
                  </a:moveTo>
                  <a:lnTo>
                    <a:pt x="16042" y="0"/>
                  </a:lnTo>
                  <a:lnTo>
                    <a:pt x="850232" y="737937"/>
                  </a:lnTo>
                  <a:lnTo>
                    <a:pt x="898358" y="1187116"/>
                  </a:lnTo>
                  <a:lnTo>
                    <a:pt x="0" y="368968"/>
                  </a:lnTo>
                  <a:close/>
                </a:path>
              </a:pathLst>
            </a:custGeom>
            <a:solidFill>
              <a:srgbClr val="3D2D1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pic>
          <p:nvPicPr>
            <p:cNvPr id="12333" name="Picture 3" descr="C:\Users\Sanjoa\AppData\Local\Microsoft\Windows\Temporary Internet Files\Content.IE5\8Y1L5Q67\MCj0122973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7215206" y="1000108"/>
              <a:ext cx="303360" cy="564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294" name="83 Grupo"/>
          <p:cNvGrpSpPr>
            <a:grpSpLocks/>
          </p:cNvGrpSpPr>
          <p:nvPr/>
        </p:nvGrpSpPr>
        <p:grpSpPr bwMode="auto">
          <a:xfrm>
            <a:off x="714375" y="4714875"/>
            <a:ext cx="1285875" cy="700088"/>
            <a:chOff x="714348" y="4714884"/>
            <a:chExt cx="1285884" cy="699943"/>
          </a:xfrm>
        </p:grpSpPr>
        <p:sp>
          <p:nvSpPr>
            <p:cNvPr id="67" name="66 Cilindro"/>
            <p:cNvSpPr/>
            <p:nvPr/>
          </p:nvSpPr>
          <p:spPr>
            <a:xfrm rot="4910047" flipH="1">
              <a:off x="1279139" y="4392283"/>
              <a:ext cx="196047" cy="1232622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68" name="67 Cilindro"/>
            <p:cNvSpPr/>
            <p:nvPr/>
          </p:nvSpPr>
          <p:spPr>
            <a:xfrm rot="4910047" flipH="1">
              <a:off x="1285897" y="4566456"/>
              <a:ext cx="196047" cy="1232622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69" name="68 Cilindro"/>
            <p:cNvSpPr/>
            <p:nvPr/>
          </p:nvSpPr>
          <p:spPr>
            <a:xfrm rot="4910047" flipH="1">
              <a:off x="1237092" y="4438891"/>
              <a:ext cx="187134" cy="1232622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0" name="69 Cilindro"/>
            <p:cNvSpPr/>
            <p:nvPr/>
          </p:nvSpPr>
          <p:spPr>
            <a:xfrm rot="10800000" flipH="1">
              <a:off x="932622" y="4804644"/>
              <a:ext cx="90158" cy="610183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1" name="70 Cilindro"/>
            <p:cNvSpPr/>
            <p:nvPr/>
          </p:nvSpPr>
          <p:spPr>
            <a:xfrm rot="10800000" flipH="1">
              <a:off x="1744043" y="4714884"/>
              <a:ext cx="90158" cy="610183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grpSp>
        <p:nvGrpSpPr>
          <p:cNvPr id="12295" name="84 Grupo"/>
          <p:cNvGrpSpPr>
            <a:grpSpLocks/>
          </p:cNvGrpSpPr>
          <p:nvPr/>
        </p:nvGrpSpPr>
        <p:grpSpPr bwMode="auto">
          <a:xfrm>
            <a:off x="1500188" y="4071938"/>
            <a:ext cx="661987" cy="271462"/>
            <a:chOff x="1500166" y="4071942"/>
            <a:chExt cx="661701" cy="271315"/>
          </a:xfrm>
        </p:grpSpPr>
        <p:sp>
          <p:nvSpPr>
            <p:cNvPr id="73" name="72 Cilindro"/>
            <p:cNvSpPr/>
            <p:nvPr/>
          </p:nvSpPr>
          <p:spPr>
            <a:xfrm rot="4910047" flipH="1">
              <a:off x="1803246" y="3868645"/>
              <a:ext cx="75993" cy="634292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4" name="73 Cilindro"/>
            <p:cNvSpPr/>
            <p:nvPr/>
          </p:nvSpPr>
          <p:spPr>
            <a:xfrm rot="4910047" flipH="1">
              <a:off x="1806724" y="3936159"/>
              <a:ext cx="75993" cy="634292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5" name="74 Cilindro"/>
            <p:cNvSpPr/>
            <p:nvPr/>
          </p:nvSpPr>
          <p:spPr>
            <a:xfrm rot="4910047" flipH="1">
              <a:off x="1781043" y="3886712"/>
              <a:ext cx="72538" cy="634292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6" name="75 Cilindro"/>
            <p:cNvSpPr/>
            <p:nvPr/>
          </p:nvSpPr>
          <p:spPr>
            <a:xfrm rot="10800000" flipH="1">
              <a:off x="1612487" y="4106735"/>
              <a:ext cx="46394" cy="236522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7" name="76 Cilindro"/>
            <p:cNvSpPr/>
            <p:nvPr/>
          </p:nvSpPr>
          <p:spPr>
            <a:xfrm rot="10800000" flipH="1">
              <a:off x="2030035" y="4071942"/>
              <a:ext cx="46394" cy="236522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12296" name="85 Rectángulo"/>
          <p:cNvSpPr>
            <a:spLocks noChangeArrowheads="1"/>
          </p:cNvSpPr>
          <p:nvPr/>
        </p:nvSpPr>
        <p:spPr bwMode="auto">
          <a:xfrm>
            <a:off x="214313" y="500063"/>
            <a:ext cx="4572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>
                <a:solidFill>
                  <a:srgbClr val="FF0000"/>
                </a:solidFill>
                <a:latin typeface="Garamond" pitchFamily="18" charset="0"/>
              </a:rPr>
              <a:t>Experimento 1:</a:t>
            </a:r>
            <a:r>
              <a:rPr lang="es-ES" sz="2400" b="1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sz="2400">
                <a:latin typeface="Garamond" pitchFamily="18" charset="0"/>
              </a:rPr>
              <a:t>Construcción de barreras de retención  que eviten la posible pérdida de semillas por arrastre pendiente abajo.</a:t>
            </a:r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4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3368" name="Picture 2" descr="C:\Users\Sanjoa\Desktop\Fotos Puig Massanella\2008-12-05 090.JPG"/>
            <p:cNvPicPr>
              <a:picLocks noChangeAspect="1" noChangeArrowheads="1"/>
            </p:cNvPicPr>
            <p:nvPr/>
          </p:nvPicPr>
          <p:blipFill>
            <a:blip r:embed="rId3">
              <a:lum bright="-4000"/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blipFill dpi="0" rotWithShape="1">
              <a:blip r:embed="rId4">
                <a:lum bright="-4000"/>
              </a:blip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65088" y="77788"/>
              <a:ext cx="9001125" cy="6715125"/>
            </a:xfrm>
            <a:prstGeom prst="rect">
              <a:avLst/>
            </a:prstGeom>
            <a:solidFill>
              <a:schemeClr val="tx1">
                <a:alpha val="8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sz="2400" dirty="0">
                <a:latin typeface="Garamond" pitchFamily="18" charset="0"/>
              </a:endParaRPr>
            </a:p>
          </p:txBody>
        </p:sp>
      </p:grpSp>
      <p:sp>
        <p:nvSpPr>
          <p:cNvPr id="13315" name="1 Título"/>
          <p:cNvSpPr>
            <a:spLocks noGrp="1"/>
          </p:cNvSpPr>
          <p:nvPr>
            <p:ph type="title"/>
          </p:nvPr>
        </p:nvSpPr>
        <p:spPr>
          <a:xfrm>
            <a:off x="203200" y="0"/>
            <a:ext cx="8786813" cy="1143000"/>
          </a:xfrm>
        </p:spPr>
        <p:txBody>
          <a:bodyPr/>
          <a:lstStyle/>
          <a:p>
            <a:pPr algn="l" eaLnBrk="1" hangingPunct="1"/>
            <a:r>
              <a:rPr lang="es-ES" sz="2400" smtClean="0">
                <a:solidFill>
                  <a:schemeClr val="bg1"/>
                </a:solidFill>
                <a:latin typeface="Dutch801 Rm BT" pitchFamily="18" charset="0"/>
              </a:rPr>
              <a:t>5. Identificación de la Causa del Problema y  Líneas de Actuación</a:t>
            </a:r>
          </a:p>
        </p:txBody>
      </p:sp>
      <p:sp>
        <p:nvSpPr>
          <p:cNvPr id="18" name="4 CuadroTexto"/>
          <p:cNvSpPr txBox="1">
            <a:spLocks noChangeArrowheads="1"/>
          </p:cNvSpPr>
          <p:nvPr/>
        </p:nvSpPr>
        <p:spPr bwMode="auto">
          <a:xfrm>
            <a:off x="500063" y="1020763"/>
            <a:ext cx="3643312" cy="460375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2400" dirty="0">
                <a:solidFill>
                  <a:srgbClr val="FFFF00"/>
                </a:solidFill>
                <a:latin typeface="Garamond" pitchFamily="18" charset="0"/>
              </a:rPr>
              <a:t>Hipótesis 2. </a:t>
            </a:r>
            <a:r>
              <a:rPr lang="es-ES" sz="2400" dirty="0">
                <a:solidFill>
                  <a:schemeClr val="bg1"/>
                </a:solidFill>
                <a:latin typeface="Garamond" pitchFamily="18" charset="0"/>
              </a:rPr>
              <a:t>Semillas viables</a:t>
            </a:r>
          </a:p>
        </p:txBody>
      </p:sp>
      <p:sp>
        <p:nvSpPr>
          <p:cNvPr id="13317" name="18 CuadroTexto"/>
          <p:cNvSpPr txBox="1">
            <a:spLocks noChangeArrowheads="1"/>
          </p:cNvSpPr>
          <p:nvPr/>
        </p:nvSpPr>
        <p:spPr bwMode="auto">
          <a:xfrm>
            <a:off x="169863" y="1619250"/>
            <a:ext cx="897413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 sz="2400">
              <a:solidFill>
                <a:schemeClr val="bg1"/>
              </a:solidFill>
              <a:latin typeface="Garamond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s-ES" sz="2000">
                <a:solidFill>
                  <a:srgbClr val="FF0000"/>
                </a:solidFill>
                <a:latin typeface="Garamond" pitchFamily="18" charset="0"/>
              </a:rPr>
              <a:t> </a:t>
            </a:r>
            <a:r>
              <a:rPr lang="es-ES" sz="2000" b="1">
                <a:solidFill>
                  <a:srgbClr val="FF0000"/>
                </a:solidFill>
                <a:latin typeface="Garamond" pitchFamily="18" charset="0"/>
              </a:rPr>
              <a:t>Experimento 2:</a:t>
            </a:r>
            <a:r>
              <a:rPr lang="es-ES" sz="2000" b="1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Vallado de parcelas que eviten los impactos por herbivoría, recolección y pisoteo</a:t>
            </a:r>
          </a:p>
          <a:p>
            <a:endParaRPr lang="es-ES">
              <a:solidFill>
                <a:schemeClr val="bg1"/>
              </a:solidFill>
            </a:endParaRPr>
          </a:p>
          <a:p>
            <a:endParaRPr lang="es-ES">
              <a:solidFill>
                <a:schemeClr val="bg1"/>
              </a:solidFill>
            </a:endParaRPr>
          </a:p>
        </p:txBody>
      </p:sp>
      <p:grpSp>
        <p:nvGrpSpPr>
          <p:cNvPr id="3" name="14 Grupo"/>
          <p:cNvGrpSpPr>
            <a:grpSpLocks/>
          </p:cNvGrpSpPr>
          <p:nvPr/>
        </p:nvGrpSpPr>
        <p:grpSpPr bwMode="auto">
          <a:xfrm>
            <a:off x="155575" y="2684463"/>
            <a:ext cx="8845550" cy="3609975"/>
            <a:chOff x="155575" y="2684463"/>
            <a:chExt cx="8845550" cy="3609975"/>
          </a:xfrm>
        </p:grpSpPr>
        <p:cxnSp>
          <p:nvCxnSpPr>
            <p:cNvPr id="21" name="20 Conector recto de flecha"/>
            <p:cNvCxnSpPr/>
            <p:nvPr/>
          </p:nvCxnSpPr>
          <p:spPr>
            <a:xfrm flipV="1">
              <a:off x="171450" y="3143250"/>
              <a:ext cx="257175" cy="142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 de flecha"/>
            <p:cNvCxnSpPr/>
            <p:nvPr/>
          </p:nvCxnSpPr>
          <p:spPr>
            <a:xfrm>
              <a:off x="155575" y="5283200"/>
              <a:ext cx="201613" cy="31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23 Conector recto"/>
            <p:cNvCxnSpPr/>
            <p:nvPr/>
          </p:nvCxnSpPr>
          <p:spPr>
            <a:xfrm rot="5400000">
              <a:off x="-1145381" y="3985419"/>
              <a:ext cx="2609850" cy="79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64" name="26 CuadroTexto"/>
            <p:cNvSpPr txBox="1">
              <a:spLocks noChangeArrowheads="1"/>
            </p:cNvSpPr>
            <p:nvPr/>
          </p:nvSpPr>
          <p:spPr bwMode="auto">
            <a:xfrm>
              <a:off x="428625" y="2943225"/>
              <a:ext cx="8572500" cy="1292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es-ES" sz="2000" u="sng">
                  <a:solidFill>
                    <a:schemeClr val="bg1"/>
                  </a:solidFill>
                  <a:latin typeface="Garamond" pitchFamily="18" charset="0"/>
                </a:rPr>
                <a:t>Aparecen plántulas</a:t>
              </a:r>
              <a:r>
                <a:rPr lang="es-ES" sz="2000">
                  <a:solidFill>
                    <a:schemeClr val="bg1"/>
                  </a:solidFill>
                  <a:latin typeface="Garamond" pitchFamily="18" charset="0"/>
                </a:rPr>
                <a:t>:  </a:t>
              </a:r>
              <a:r>
                <a:rPr lang="es-ES">
                  <a:solidFill>
                    <a:srgbClr val="FFFF00"/>
                  </a:solidFill>
                  <a:latin typeface="Garamond" pitchFamily="18" charset="0"/>
                </a:rPr>
                <a:t>Hipótesis 2b. </a:t>
              </a:r>
              <a:r>
                <a:rPr lang="es-ES">
                  <a:solidFill>
                    <a:schemeClr val="bg1"/>
                  </a:solidFill>
                  <a:latin typeface="Garamond" pitchFamily="18" charset="0"/>
                </a:rPr>
                <a:t>Las plántulas no se desarrollan debido a la herbivoría, recolección y pisoteo</a:t>
              </a:r>
            </a:p>
            <a:p>
              <a:pPr algn="just"/>
              <a:r>
                <a:rPr lang="es-ES" sz="2000">
                  <a:solidFill>
                    <a:schemeClr val="bg1"/>
                  </a:solidFill>
                  <a:latin typeface="Garamond" pitchFamily="18" charset="0"/>
                </a:rPr>
                <a:t>                                                                   </a:t>
              </a:r>
              <a:endParaRPr lang="es-ES">
                <a:solidFill>
                  <a:srgbClr val="00B050"/>
                </a:solidFill>
                <a:latin typeface="Garamond" pitchFamily="18" charset="0"/>
              </a:endParaRPr>
            </a:p>
            <a:p>
              <a:pPr algn="just"/>
              <a:r>
                <a:rPr lang="es-ES">
                  <a:solidFill>
                    <a:srgbClr val="00B050"/>
                  </a:solidFill>
                  <a:latin typeface="Garamond" pitchFamily="18" charset="0"/>
                </a:rPr>
                <a:t>                                                                                         </a:t>
              </a:r>
              <a:endParaRPr lang="es-ES" sz="2000">
                <a:solidFill>
                  <a:schemeClr val="bg1"/>
                </a:solidFill>
                <a:latin typeface="Garamond" pitchFamily="18" charset="0"/>
              </a:endParaRPr>
            </a:p>
          </p:txBody>
        </p:sp>
        <p:sp>
          <p:nvSpPr>
            <p:cNvPr id="13365" name="30 Rectángulo"/>
            <p:cNvSpPr>
              <a:spLocks noChangeArrowheads="1"/>
            </p:cNvSpPr>
            <p:nvPr/>
          </p:nvSpPr>
          <p:spPr bwMode="auto">
            <a:xfrm>
              <a:off x="2609850" y="4429125"/>
              <a:ext cx="6172200" cy="1754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es-ES">
                  <a:solidFill>
                    <a:srgbClr val="FFFF00"/>
                  </a:solidFill>
                  <a:latin typeface="Garamond" pitchFamily="18" charset="0"/>
                </a:rPr>
                <a:t>Hipótesis 2a. </a:t>
              </a:r>
              <a:r>
                <a:rPr lang="es-ES">
                  <a:solidFill>
                    <a:schemeClr val="bg1"/>
                  </a:solidFill>
                  <a:latin typeface="Garamond" pitchFamily="18" charset="0"/>
                </a:rPr>
                <a:t>Las plántulas no se instalan por exceso de pendiente        (las semillas son arrastradas)</a:t>
              </a:r>
            </a:p>
            <a:p>
              <a:pPr algn="just"/>
              <a:endParaRPr lang="es-ES">
                <a:solidFill>
                  <a:schemeClr val="bg1"/>
                </a:solidFill>
                <a:latin typeface="Garamond" pitchFamily="18" charset="0"/>
              </a:endParaRPr>
            </a:p>
            <a:p>
              <a:endParaRPr lang="es-ES">
                <a:solidFill>
                  <a:schemeClr val="bg1"/>
                </a:solidFill>
                <a:latin typeface="Garamond" pitchFamily="18" charset="0"/>
              </a:endParaRPr>
            </a:p>
            <a:p>
              <a:r>
                <a:rPr lang="es-ES">
                  <a:solidFill>
                    <a:srgbClr val="FFFF00"/>
                  </a:solidFill>
                  <a:latin typeface="Garamond" pitchFamily="18" charset="0"/>
                </a:rPr>
                <a:t>Hipótesis 2c. </a:t>
              </a:r>
              <a:r>
                <a:rPr lang="es-ES">
                  <a:solidFill>
                    <a:schemeClr val="bg1"/>
                  </a:solidFill>
                  <a:latin typeface="Garamond" pitchFamily="18" charset="0"/>
                </a:rPr>
                <a:t>Las semillas no germinan debido a la alteración de las condiciones del entorno</a:t>
              </a:r>
            </a:p>
          </p:txBody>
        </p:sp>
        <p:sp>
          <p:nvSpPr>
            <p:cNvPr id="38" name="37 Abrir llave"/>
            <p:cNvSpPr/>
            <p:nvPr/>
          </p:nvSpPr>
          <p:spPr>
            <a:xfrm>
              <a:off x="2605088" y="4268788"/>
              <a:ext cx="71437" cy="202565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3367" name="13 Rectángulo"/>
            <p:cNvSpPr>
              <a:spLocks noChangeArrowheads="1"/>
            </p:cNvSpPr>
            <p:nvPr/>
          </p:nvSpPr>
          <p:spPr bwMode="auto">
            <a:xfrm>
              <a:off x="300038" y="5078413"/>
              <a:ext cx="2459037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just"/>
              <a:r>
                <a:rPr lang="es-ES" sz="2000" u="sng">
                  <a:solidFill>
                    <a:schemeClr val="bg1"/>
                  </a:solidFill>
                  <a:latin typeface="Garamond" pitchFamily="18" charset="0"/>
                </a:rPr>
                <a:t>No aparecen plántulas</a:t>
              </a:r>
              <a:r>
                <a:rPr lang="es-ES" sz="2000">
                  <a:solidFill>
                    <a:schemeClr val="bg1"/>
                  </a:solidFill>
                  <a:latin typeface="Garamond" pitchFamily="18" charset="0"/>
                </a:rPr>
                <a:t>:</a:t>
              </a:r>
            </a:p>
          </p:txBody>
        </p:sp>
      </p:grpSp>
      <p:grpSp>
        <p:nvGrpSpPr>
          <p:cNvPr id="4" name="36 Grupo"/>
          <p:cNvGrpSpPr>
            <a:grpSpLocks/>
          </p:cNvGrpSpPr>
          <p:nvPr/>
        </p:nvGrpSpPr>
        <p:grpSpPr bwMode="auto">
          <a:xfrm>
            <a:off x="3071813" y="3214688"/>
            <a:ext cx="3357562" cy="2714625"/>
            <a:chOff x="5572132" y="3643314"/>
            <a:chExt cx="2143140" cy="1714512"/>
          </a:xfrm>
        </p:grpSpPr>
        <p:sp>
          <p:nvSpPr>
            <p:cNvPr id="36" name="35 Rectángulo"/>
            <p:cNvSpPr/>
            <p:nvPr/>
          </p:nvSpPr>
          <p:spPr>
            <a:xfrm>
              <a:off x="5572132" y="3643314"/>
              <a:ext cx="2143140" cy="17145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grpSp>
          <p:nvGrpSpPr>
            <p:cNvPr id="13321" name="80 Grupo"/>
            <p:cNvGrpSpPr>
              <a:grpSpLocks/>
            </p:cNvGrpSpPr>
            <p:nvPr/>
          </p:nvGrpSpPr>
          <p:grpSpPr bwMode="auto">
            <a:xfrm>
              <a:off x="6000760" y="3786190"/>
              <a:ext cx="1304925" cy="1344612"/>
              <a:chOff x="1000100" y="4337054"/>
              <a:chExt cx="1304604" cy="1345203"/>
            </a:xfrm>
          </p:grpSpPr>
          <p:sp>
            <p:nvSpPr>
              <p:cNvPr id="17" name="16 Cilindro"/>
              <p:cNvSpPr/>
              <p:nvPr/>
            </p:nvSpPr>
            <p:spPr>
              <a:xfrm rot="6010642">
                <a:off x="1758704" y="4316891"/>
                <a:ext cx="93782" cy="926705"/>
              </a:xfrm>
              <a:prstGeom prst="can">
                <a:avLst/>
              </a:prstGeom>
              <a:blipFill dpi="0" rotWithShape="1">
                <a:blip r:embed="rId5"/>
                <a:srcRect/>
                <a:tile tx="0" ty="0" sx="100000" sy="100000" flip="xy" algn="b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19" name="18 Cilindro"/>
              <p:cNvSpPr/>
              <p:nvPr/>
            </p:nvSpPr>
            <p:spPr>
              <a:xfrm rot="6010642">
                <a:off x="1703308" y="4022367"/>
                <a:ext cx="93782" cy="926705"/>
              </a:xfrm>
              <a:prstGeom prst="can">
                <a:avLst/>
              </a:prstGeom>
              <a:blipFill dpi="0" rotWithShape="1">
                <a:blip r:embed="rId5"/>
                <a:srcRect/>
                <a:tile tx="0" ty="0" sx="100000" sy="100000" flip="xy" algn="b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20" name="19 Cilindro"/>
              <p:cNvSpPr/>
              <p:nvPr/>
            </p:nvSpPr>
            <p:spPr>
              <a:xfrm rot="1546930">
                <a:off x="1155720" y="4337054"/>
                <a:ext cx="72663" cy="732201"/>
              </a:xfrm>
              <a:prstGeom prst="can">
                <a:avLst/>
              </a:prstGeom>
              <a:blipFill dpi="0" rotWithShape="1">
                <a:blip r:embed="rId5"/>
                <a:srcRect/>
                <a:tile tx="0" ty="0" sx="100000" sy="100000" flip="xy" algn="b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23" name="22 Cilindro"/>
              <p:cNvSpPr/>
              <p:nvPr/>
            </p:nvSpPr>
            <p:spPr>
              <a:xfrm rot="1546930">
                <a:off x="1155720" y="4622804"/>
                <a:ext cx="72663" cy="732201"/>
              </a:xfrm>
              <a:prstGeom prst="can">
                <a:avLst/>
              </a:prstGeom>
              <a:blipFill dpi="0" rotWithShape="1">
                <a:blip r:embed="rId5"/>
                <a:srcRect/>
                <a:tile tx="0" ty="0" sx="100000" sy="100000" flip="xy" algn="b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pic>
            <p:nvPicPr>
              <p:cNvPr id="13334" name="Picture 3" descr="C:\Users\Sanjoa\AppData\Local\Microsoft\Windows\Temporary Internet Files\Content.IE5\8Y1L5Q67\MCj01229730000[1].wmf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 flipH="1">
                <a:off x="1500166" y="5072074"/>
                <a:ext cx="177267" cy="342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25 Cilindro"/>
              <p:cNvSpPr/>
              <p:nvPr/>
            </p:nvSpPr>
            <p:spPr>
              <a:xfrm rot="6010642">
                <a:off x="1472952" y="4888395"/>
                <a:ext cx="93782" cy="926705"/>
              </a:xfrm>
              <a:prstGeom prst="can">
                <a:avLst/>
              </a:prstGeom>
              <a:blipFill dpi="0" rotWithShape="1">
                <a:blip r:embed="rId5"/>
                <a:srcRect/>
                <a:tile tx="0" ty="0" sx="100000" sy="100000" flip="xy" algn="b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pic>
            <p:nvPicPr>
              <p:cNvPr id="13338" name="Picture 3" descr="C:\Users\Sanjoa\AppData\Local\Microsoft\Windows\Temporary Internet Files\Content.IE5\8Y1L5Q67\MCj01229730000[1].wmf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 flipH="1">
                <a:off x="1714480" y="4857760"/>
                <a:ext cx="177267" cy="342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39" name="Picture 3" descr="C:\Users\Sanjoa\AppData\Local\Microsoft\Windows\Temporary Internet Files\Content.IE5\8Y1L5Q67\MCj01229730000[1].wmf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285852" y="4857760"/>
                <a:ext cx="214200" cy="41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" name="28 Cilindro"/>
              <p:cNvSpPr/>
              <p:nvPr/>
            </p:nvSpPr>
            <p:spPr>
              <a:xfrm rot="10800000" flipH="1">
                <a:off x="1285852" y="4357694"/>
                <a:ext cx="90158" cy="610183"/>
              </a:xfrm>
              <a:prstGeom prst="can">
                <a:avLst/>
              </a:prstGeom>
              <a:blipFill dpi="0" rotWithShape="0">
                <a:blip r:embed="rId5"/>
                <a:srcRect/>
                <a:tile tx="107950" ty="107950" sx="4000" sy="36000" flip="xy" algn="t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0" name="29 Cilindro"/>
              <p:cNvSpPr/>
              <p:nvPr/>
            </p:nvSpPr>
            <p:spPr>
              <a:xfrm rot="6010642">
                <a:off x="1417556" y="4593871"/>
                <a:ext cx="93782" cy="926705"/>
              </a:xfrm>
              <a:prstGeom prst="can">
                <a:avLst/>
              </a:prstGeom>
              <a:blipFill dpi="0" rotWithShape="1">
                <a:blip r:embed="rId5"/>
                <a:srcRect/>
                <a:tile tx="0" ty="0" sx="100000" sy="100000" flip="xy" algn="b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1" name="30 Cilindro"/>
              <p:cNvSpPr/>
              <p:nvPr/>
            </p:nvSpPr>
            <p:spPr>
              <a:xfrm rot="10800000" flipH="1">
                <a:off x="1000100" y="4857760"/>
                <a:ext cx="90158" cy="610183"/>
              </a:xfrm>
              <a:prstGeom prst="can">
                <a:avLst/>
              </a:prstGeom>
              <a:blipFill dpi="0" rotWithShape="0">
                <a:blip r:embed="rId5"/>
                <a:srcRect/>
                <a:tile tx="107950" ty="107950" sx="4000" sy="36000" flip="xy" algn="t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2" name="31 Cilindro"/>
              <p:cNvSpPr/>
              <p:nvPr/>
            </p:nvSpPr>
            <p:spPr>
              <a:xfrm rot="1546930">
                <a:off x="2051693" y="4479929"/>
                <a:ext cx="72663" cy="732201"/>
              </a:xfrm>
              <a:prstGeom prst="can">
                <a:avLst/>
              </a:prstGeom>
              <a:blipFill dpi="0" rotWithShape="1">
                <a:blip r:embed="rId5"/>
                <a:srcRect/>
                <a:tile tx="0" ty="0" sx="100000" sy="100000" flip="xy" algn="b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3" name="32 Cilindro"/>
              <p:cNvSpPr/>
              <p:nvPr/>
            </p:nvSpPr>
            <p:spPr>
              <a:xfrm rot="1546930">
                <a:off x="2059715" y="4792749"/>
                <a:ext cx="72663" cy="732201"/>
              </a:xfrm>
              <a:prstGeom prst="can">
                <a:avLst/>
              </a:prstGeom>
              <a:blipFill dpi="0" rotWithShape="1">
                <a:blip r:embed="rId5"/>
                <a:srcRect/>
                <a:tile tx="0" ty="0" sx="100000" sy="100000" flip="xy" algn="b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4" name="33 Cilindro"/>
              <p:cNvSpPr/>
              <p:nvPr/>
            </p:nvSpPr>
            <p:spPr>
              <a:xfrm rot="10800000" flipH="1">
                <a:off x="1857356" y="5072074"/>
                <a:ext cx="90158" cy="610183"/>
              </a:xfrm>
              <a:prstGeom prst="can">
                <a:avLst/>
              </a:prstGeom>
              <a:blipFill dpi="0" rotWithShape="0">
                <a:blip r:embed="rId5"/>
                <a:srcRect/>
                <a:tile tx="107950" ty="107950" sx="4000" sy="36000" flip="xy" algn="t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5" name="34 Cilindro"/>
              <p:cNvSpPr/>
              <p:nvPr/>
            </p:nvSpPr>
            <p:spPr>
              <a:xfrm rot="10800000" flipH="1">
                <a:off x="2214546" y="4500570"/>
                <a:ext cx="90158" cy="610183"/>
              </a:xfrm>
              <a:prstGeom prst="can">
                <a:avLst/>
              </a:prstGeom>
              <a:blipFill dpi="0" rotWithShape="0">
                <a:blip r:embed="rId5"/>
                <a:srcRect/>
                <a:tile tx="107950" ty="107950" sx="4000" sy="36000" flip="xy" algn="tr"/>
              </a:blipFill>
              <a:ln>
                <a:solidFill>
                  <a:schemeClr val="tx1">
                    <a:alpha val="4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:\Mis Documentos\MASTER\ASIGNATURAS\Restauracion de Poblaciones\Trabajo\Fotos Puig Massanella\2008-12-05 0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39" name="59 Rectángulo"/>
          <p:cNvSpPr>
            <a:spLocks noChangeArrowheads="1"/>
          </p:cNvSpPr>
          <p:nvPr/>
        </p:nvSpPr>
        <p:spPr bwMode="auto">
          <a:xfrm>
            <a:off x="214313" y="357188"/>
            <a:ext cx="8001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>
                <a:solidFill>
                  <a:srgbClr val="FF0000"/>
                </a:solidFill>
                <a:latin typeface="Garamond" pitchFamily="18" charset="0"/>
              </a:rPr>
              <a:t> </a:t>
            </a:r>
            <a:r>
              <a:rPr lang="es-ES" sz="2400" b="1">
                <a:solidFill>
                  <a:srgbClr val="FF0000"/>
                </a:solidFill>
                <a:latin typeface="Garamond" pitchFamily="18" charset="0"/>
              </a:rPr>
              <a:t>Experimento 2:</a:t>
            </a:r>
            <a:r>
              <a:rPr lang="es-ES" sz="2400" b="1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sz="2400">
                <a:latin typeface="Garamond" pitchFamily="18" charset="0"/>
              </a:rPr>
              <a:t>Vallado de parcelas que eviten los impactos por herbivoría, recolección y pisoteo</a:t>
            </a:r>
          </a:p>
        </p:txBody>
      </p:sp>
      <p:grpSp>
        <p:nvGrpSpPr>
          <p:cNvPr id="14340" name="80 Grupo"/>
          <p:cNvGrpSpPr>
            <a:grpSpLocks/>
          </p:cNvGrpSpPr>
          <p:nvPr/>
        </p:nvGrpSpPr>
        <p:grpSpPr bwMode="auto">
          <a:xfrm>
            <a:off x="1285875" y="4786313"/>
            <a:ext cx="1304925" cy="1344612"/>
            <a:chOff x="1000100" y="4337054"/>
            <a:chExt cx="1304604" cy="1345203"/>
          </a:xfrm>
        </p:grpSpPr>
        <p:sp>
          <p:nvSpPr>
            <p:cNvPr id="79" name="78 Cilindro"/>
            <p:cNvSpPr/>
            <p:nvPr/>
          </p:nvSpPr>
          <p:spPr>
            <a:xfrm rot="6010642">
              <a:off x="1758704" y="4316891"/>
              <a:ext cx="93782" cy="926705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80" name="79 Cilindro"/>
            <p:cNvSpPr/>
            <p:nvPr/>
          </p:nvSpPr>
          <p:spPr>
            <a:xfrm rot="6010642">
              <a:off x="1703308" y="4022367"/>
              <a:ext cx="93782" cy="926705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7" name="76 Cilindro"/>
            <p:cNvSpPr/>
            <p:nvPr/>
          </p:nvSpPr>
          <p:spPr>
            <a:xfrm rot="1546930">
              <a:off x="1155720" y="4337054"/>
              <a:ext cx="72663" cy="732201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8" name="77 Cilindro"/>
            <p:cNvSpPr/>
            <p:nvPr/>
          </p:nvSpPr>
          <p:spPr>
            <a:xfrm rot="1546930">
              <a:off x="1155720" y="4622804"/>
              <a:ext cx="72663" cy="732201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pic>
          <p:nvPicPr>
            <p:cNvPr id="14433" name="Picture 3" descr="C:\Users\Sanjoa\AppData\Local\Microsoft\Windows\Temporary Internet Files\Content.IE5\8Y1L5Q67\MCj0122973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1500166" y="5072074"/>
              <a:ext cx="177267" cy="342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" name="63 Cilindro"/>
            <p:cNvSpPr/>
            <p:nvPr/>
          </p:nvSpPr>
          <p:spPr>
            <a:xfrm rot="6010642">
              <a:off x="1472952" y="4888395"/>
              <a:ext cx="93782" cy="926705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pic>
          <p:nvPicPr>
            <p:cNvPr id="14437" name="Picture 3" descr="C:\Users\Sanjoa\AppData\Local\Microsoft\Windows\Temporary Internet Files\Content.IE5\8Y1L5Q67\MCj0122973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1714480" y="4857760"/>
              <a:ext cx="177267" cy="342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38" name="Picture 3" descr="C:\Users\Sanjoa\AppData\Local\Microsoft\Windows\Temporary Internet Files\Content.IE5\8Y1L5Q67\MCj0122973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285852" y="4857760"/>
              <a:ext cx="214200" cy="41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" name="71 Cilindro"/>
            <p:cNvSpPr/>
            <p:nvPr/>
          </p:nvSpPr>
          <p:spPr>
            <a:xfrm rot="10800000" flipH="1">
              <a:off x="1285852" y="4357694"/>
              <a:ext cx="90158" cy="610183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4" name="73 Cilindro"/>
            <p:cNvSpPr/>
            <p:nvPr/>
          </p:nvSpPr>
          <p:spPr>
            <a:xfrm rot="6010642">
              <a:off x="1417556" y="4593871"/>
              <a:ext cx="93782" cy="926705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65" name="64 Cilindro"/>
            <p:cNvSpPr/>
            <p:nvPr/>
          </p:nvSpPr>
          <p:spPr>
            <a:xfrm rot="10800000" flipH="1">
              <a:off x="1000100" y="4857760"/>
              <a:ext cx="90158" cy="610183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5" name="74 Cilindro"/>
            <p:cNvSpPr/>
            <p:nvPr/>
          </p:nvSpPr>
          <p:spPr>
            <a:xfrm rot="1546930">
              <a:off x="2051693" y="4479929"/>
              <a:ext cx="72663" cy="732201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6" name="75 Cilindro"/>
            <p:cNvSpPr/>
            <p:nvPr/>
          </p:nvSpPr>
          <p:spPr>
            <a:xfrm rot="1546930">
              <a:off x="2059715" y="4792749"/>
              <a:ext cx="72663" cy="732201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66" name="65 Cilindro"/>
            <p:cNvSpPr/>
            <p:nvPr/>
          </p:nvSpPr>
          <p:spPr>
            <a:xfrm rot="10800000" flipH="1">
              <a:off x="1857356" y="5072074"/>
              <a:ext cx="90158" cy="610183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3" name="72 Cilindro"/>
            <p:cNvSpPr/>
            <p:nvPr/>
          </p:nvSpPr>
          <p:spPr>
            <a:xfrm rot="10800000" flipH="1">
              <a:off x="2214546" y="4500570"/>
              <a:ext cx="90158" cy="610183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grpSp>
        <p:nvGrpSpPr>
          <p:cNvPr id="14341" name="81 Grupo"/>
          <p:cNvGrpSpPr>
            <a:grpSpLocks/>
          </p:cNvGrpSpPr>
          <p:nvPr/>
        </p:nvGrpSpPr>
        <p:grpSpPr bwMode="auto">
          <a:xfrm>
            <a:off x="6929438" y="3643313"/>
            <a:ext cx="1090612" cy="915987"/>
            <a:chOff x="1000100" y="4337054"/>
            <a:chExt cx="1304604" cy="1345203"/>
          </a:xfrm>
        </p:grpSpPr>
        <p:sp>
          <p:nvSpPr>
            <p:cNvPr id="83" name="82 Cilindro"/>
            <p:cNvSpPr/>
            <p:nvPr/>
          </p:nvSpPr>
          <p:spPr>
            <a:xfrm rot="6010642">
              <a:off x="1758704" y="4316891"/>
              <a:ext cx="93782" cy="926705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84" name="83 Cilindro"/>
            <p:cNvSpPr/>
            <p:nvPr/>
          </p:nvSpPr>
          <p:spPr>
            <a:xfrm rot="6010642">
              <a:off x="1703308" y="4022367"/>
              <a:ext cx="93782" cy="926705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85" name="84 Cilindro"/>
            <p:cNvSpPr/>
            <p:nvPr/>
          </p:nvSpPr>
          <p:spPr>
            <a:xfrm rot="1546930">
              <a:off x="1155720" y="4337054"/>
              <a:ext cx="72663" cy="732201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86" name="85 Cilindro"/>
            <p:cNvSpPr/>
            <p:nvPr/>
          </p:nvSpPr>
          <p:spPr>
            <a:xfrm rot="1546930">
              <a:off x="1155720" y="4622804"/>
              <a:ext cx="72663" cy="732201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pic>
          <p:nvPicPr>
            <p:cNvPr id="14394" name="Picture 3" descr="C:\Users\Sanjoa\AppData\Local\Microsoft\Windows\Temporary Internet Files\Content.IE5\8Y1L5Q67\MCj0122973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1500166" y="5072074"/>
              <a:ext cx="177267" cy="342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8" name="87 Cilindro"/>
            <p:cNvSpPr/>
            <p:nvPr/>
          </p:nvSpPr>
          <p:spPr>
            <a:xfrm rot="6010642">
              <a:off x="1472952" y="4888395"/>
              <a:ext cx="93782" cy="926705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pic>
          <p:nvPicPr>
            <p:cNvPr id="14398" name="Picture 3" descr="C:\Users\Sanjoa\AppData\Local\Microsoft\Windows\Temporary Internet Files\Content.IE5\8Y1L5Q67\MCj0122973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1714480" y="4857760"/>
              <a:ext cx="177267" cy="342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99" name="Picture 3" descr="C:\Users\Sanjoa\AppData\Local\Microsoft\Windows\Temporary Internet Files\Content.IE5\8Y1L5Q67\MCj0122973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285852" y="4857760"/>
              <a:ext cx="214200" cy="41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1" name="90 Cilindro"/>
            <p:cNvSpPr/>
            <p:nvPr/>
          </p:nvSpPr>
          <p:spPr>
            <a:xfrm rot="10800000" flipH="1">
              <a:off x="1285852" y="4357694"/>
              <a:ext cx="90158" cy="610183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92" name="91 Cilindro"/>
            <p:cNvSpPr/>
            <p:nvPr/>
          </p:nvSpPr>
          <p:spPr>
            <a:xfrm rot="6010642">
              <a:off x="1417556" y="4593871"/>
              <a:ext cx="93782" cy="926705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93" name="92 Cilindro"/>
            <p:cNvSpPr/>
            <p:nvPr/>
          </p:nvSpPr>
          <p:spPr>
            <a:xfrm rot="10800000" flipH="1">
              <a:off x="1000100" y="4857760"/>
              <a:ext cx="90158" cy="610183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94" name="93 Cilindro"/>
            <p:cNvSpPr/>
            <p:nvPr/>
          </p:nvSpPr>
          <p:spPr>
            <a:xfrm rot="1546930">
              <a:off x="2051693" y="4479929"/>
              <a:ext cx="72663" cy="732201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95" name="94 Cilindro"/>
            <p:cNvSpPr/>
            <p:nvPr/>
          </p:nvSpPr>
          <p:spPr>
            <a:xfrm rot="1546930">
              <a:off x="2059715" y="4792749"/>
              <a:ext cx="72663" cy="732201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96" name="95 Cilindro"/>
            <p:cNvSpPr/>
            <p:nvPr/>
          </p:nvSpPr>
          <p:spPr>
            <a:xfrm rot="10800000" flipH="1">
              <a:off x="1857356" y="5072074"/>
              <a:ext cx="90158" cy="610183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97" name="96 Cilindro"/>
            <p:cNvSpPr/>
            <p:nvPr/>
          </p:nvSpPr>
          <p:spPr>
            <a:xfrm rot="10800000" flipH="1">
              <a:off x="2214546" y="4500570"/>
              <a:ext cx="90158" cy="610183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grpSp>
        <p:nvGrpSpPr>
          <p:cNvPr id="14342" name="97 Grupo"/>
          <p:cNvGrpSpPr>
            <a:grpSpLocks/>
          </p:cNvGrpSpPr>
          <p:nvPr/>
        </p:nvGrpSpPr>
        <p:grpSpPr bwMode="auto">
          <a:xfrm>
            <a:off x="1857375" y="3786188"/>
            <a:ext cx="642938" cy="487362"/>
            <a:chOff x="1000100" y="4337054"/>
            <a:chExt cx="1304604" cy="1345203"/>
          </a:xfrm>
        </p:grpSpPr>
        <p:sp>
          <p:nvSpPr>
            <p:cNvPr id="99" name="98 Cilindro"/>
            <p:cNvSpPr/>
            <p:nvPr/>
          </p:nvSpPr>
          <p:spPr>
            <a:xfrm rot="6010642">
              <a:off x="1758704" y="4316891"/>
              <a:ext cx="93782" cy="926705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00" name="99 Cilindro"/>
            <p:cNvSpPr/>
            <p:nvPr/>
          </p:nvSpPr>
          <p:spPr>
            <a:xfrm rot="6010642">
              <a:off x="1703308" y="4022367"/>
              <a:ext cx="93782" cy="926705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01" name="100 Cilindro"/>
            <p:cNvSpPr/>
            <p:nvPr/>
          </p:nvSpPr>
          <p:spPr>
            <a:xfrm rot="1546930">
              <a:off x="1155720" y="4337054"/>
              <a:ext cx="72663" cy="732201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02" name="101 Cilindro"/>
            <p:cNvSpPr/>
            <p:nvPr/>
          </p:nvSpPr>
          <p:spPr>
            <a:xfrm rot="1546930">
              <a:off x="1155720" y="4622804"/>
              <a:ext cx="72663" cy="732201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pic>
          <p:nvPicPr>
            <p:cNvPr id="14355" name="Picture 3" descr="C:\Users\Sanjoa\AppData\Local\Microsoft\Windows\Temporary Internet Files\Content.IE5\8Y1L5Q67\MCj0122973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1500166" y="5072074"/>
              <a:ext cx="177267" cy="342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" name="103 Cilindro"/>
            <p:cNvSpPr/>
            <p:nvPr/>
          </p:nvSpPr>
          <p:spPr>
            <a:xfrm rot="6010642">
              <a:off x="1472952" y="4888395"/>
              <a:ext cx="93782" cy="926705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pic>
          <p:nvPicPr>
            <p:cNvPr id="14359" name="Picture 3" descr="C:\Users\Sanjoa\AppData\Local\Microsoft\Windows\Temporary Internet Files\Content.IE5\8Y1L5Q67\MCj0122973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1714480" y="4857760"/>
              <a:ext cx="177267" cy="342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0" name="Picture 3" descr="C:\Users\Sanjoa\AppData\Local\Microsoft\Windows\Temporary Internet Files\Content.IE5\8Y1L5Q67\MCj0122973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285852" y="4857760"/>
              <a:ext cx="214200" cy="41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7" name="106 Cilindro"/>
            <p:cNvSpPr/>
            <p:nvPr/>
          </p:nvSpPr>
          <p:spPr>
            <a:xfrm rot="10800000" flipH="1">
              <a:off x="1285852" y="4357694"/>
              <a:ext cx="90158" cy="610183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08" name="107 Cilindro"/>
            <p:cNvSpPr/>
            <p:nvPr/>
          </p:nvSpPr>
          <p:spPr>
            <a:xfrm rot="6010642">
              <a:off x="1417556" y="4593871"/>
              <a:ext cx="93782" cy="926705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09" name="108 Cilindro"/>
            <p:cNvSpPr/>
            <p:nvPr/>
          </p:nvSpPr>
          <p:spPr>
            <a:xfrm rot="10800000" flipH="1">
              <a:off x="1000100" y="4857760"/>
              <a:ext cx="90158" cy="610183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10" name="109 Cilindro"/>
            <p:cNvSpPr/>
            <p:nvPr/>
          </p:nvSpPr>
          <p:spPr>
            <a:xfrm rot="1546930">
              <a:off x="2051693" y="4479929"/>
              <a:ext cx="72663" cy="732201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11" name="110 Cilindro"/>
            <p:cNvSpPr/>
            <p:nvPr/>
          </p:nvSpPr>
          <p:spPr>
            <a:xfrm rot="1546930">
              <a:off x="2059715" y="4792749"/>
              <a:ext cx="72663" cy="732201"/>
            </a:xfrm>
            <a:prstGeom prst="can">
              <a:avLst/>
            </a:prstGeom>
            <a:blipFill dpi="0" rotWithShape="1">
              <a:blip r:embed="rId4"/>
              <a:srcRect/>
              <a:tile tx="0" ty="0" sx="100000" sy="100000" flip="xy" algn="b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12" name="111 Cilindro"/>
            <p:cNvSpPr/>
            <p:nvPr/>
          </p:nvSpPr>
          <p:spPr>
            <a:xfrm rot="10800000" flipH="1">
              <a:off x="1857356" y="5072074"/>
              <a:ext cx="90158" cy="610183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13" name="112 Cilindro"/>
            <p:cNvSpPr/>
            <p:nvPr/>
          </p:nvSpPr>
          <p:spPr>
            <a:xfrm rot="10800000" flipH="1">
              <a:off x="2214546" y="4500570"/>
              <a:ext cx="90158" cy="610183"/>
            </a:xfrm>
            <a:prstGeom prst="can">
              <a:avLst/>
            </a:prstGeom>
            <a:blipFill dpi="0" rotWithShape="0">
              <a:blip r:embed="rId4"/>
              <a:srcRect/>
              <a:tile tx="107950" ty="107950" sx="4000" sy="36000" flip="xy" algn="tr"/>
            </a:blipFill>
            <a:ln>
              <a:solidFill>
                <a:schemeClr val="tx1">
                  <a:alpha val="4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4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5367" name="Picture 2" descr="C:\Users\Sanjoa\Desktop\Fotos Puig Massanella\2008-12-05 090.JPG"/>
            <p:cNvPicPr>
              <a:picLocks noChangeAspect="1" noChangeArrowheads="1"/>
            </p:cNvPicPr>
            <p:nvPr/>
          </p:nvPicPr>
          <p:blipFill>
            <a:blip r:embed="rId3">
              <a:lum bright="-4000"/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blipFill dpi="0" rotWithShape="1">
              <a:blip r:embed="rId4">
                <a:lum bright="-4000"/>
              </a:blip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65088" y="77788"/>
              <a:ext cx="9001125" cy="6715125"/>
            </a:xfrm>
            <a:prstGeom prst="rect">
              <a:avLst/>
            </a:prstGeom>
            <a:solidFill>
              <a:schemeClr val="tx1">
                <a:alpha val="8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sz="2400" dirty="0">
                <a:latin typeface="Garamond" pitchFamily="18" charset="0"/>
              </a:endParaRPr>
            </a:p>
          </p:txBody>
        </p:sp>
      </p:grpSp>
      <p:sp>
        <p:nvSpPr>
          <p:cNvPr id="15363" name="1 Título"/>
          <p:cNvSpPr>
            <a:spLocks noGrp="1"/>
          </p:cNvSpPr>
          <p:nvPr>
            <p:ph type="title"/>
          </p:nvPr>
        </p:nvSpPr>
        <p:spPr>
          <a:xfrm>
            <a:off x="203200" y="0"/>
            <a:ext cx="8786813" cy="1143000"/>
          </a:xfrm>
        </p:spPr>
        <p:txBody>
          <a:bodyPr/>
          <a:lstStyle/>
          <a:p>
            <a:pPr algn="l" eaLnBrk="1" hangingPunct="1"/>
            <a:r>
              <a:rPr lang="es-ES" sz="2400" smtClean="0">
                <a:solidFill>
                  <a:schemeClr val="bg1"/>
                </a:solidFill>
                <a:latin typeface="Dutch801 Rm BT" pitchFamily="18" charset="0"/>
              </a:rPr>
              <a:t>5. Identificación de la Causa del Problema y  Líneas de Actuación</a:t>
            </a:r>
          </a:p>
        </p:txBody>
      </p:sp>
      <p:sp>
        <p:nvSpPr>
          <p:cNvPr id="15364" name="14 CuadroTexto"/>
          <p:cNvSpPr txBox="1">
            <a:spLocks noChangeArrowheads="1"/>
          </p:cNvSpPr>
          <p:nvPr/>
        </p:nvSpPr>
        <p:spPr bwMode="auto">
          <a:xfrm>
            <a:off x="252413" y="4645025"/>
            <a:ext cx="8786812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" sz="2000">
              <a:solidFill>
                <a:srgbClr val="00B050"/>
              </a:solidFill>
              <a:latin typeface="Garamond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 Si no aparecen plántulas en ninguno de los dos experimentos 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  <a:sym typeface="Wingdings" pitchFamily="2" charset="2"/>
              </a:rPr>
              <a:t> </a:t>
            </a:r>
            <a:r>
              <a:rPr lang="es-ES" sz="2000">
                <a:solidFill>
                  <a:srgbClr val="FFFF00"/>
                </a:solidFill>
                <a:latin typeface="Garamond" pitchFamily="18" charset="0"/>
              </a:rPr>
              <a:t>Hipótesis 2c. 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Las semillas no germinan debido a la alteración de las condiciones del entorno</a:t>
            </a:r>
          </a:p>
          <a:p>
            <a:pPr algn="just">
              <a:buFont typeface="Wingdings" pitchFamily="2" charset="2"/>
              <a:buChar char="§"/>
            </a:pPr>
            <a:endParaRPr lang="es-ES" sz="2000">
              <a:solidFill>
                <a:schemeClr val="bg1"/>
              </a:solidFill>
              <a:latin typeface="Garamond" pitchFamily="18" charset="0"/>
            </a:endParaRPr>
          </a:p>
          <a:p>
            <a:pPr algn="just"/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         -Actuación: </a:t>
            </a:r>
            <a:r>
              <a:rPr lang="es-ES" sz="2000">
                <a:solidFill>
                  <a:srgbClr val="00B050"/>
                </a:solidFill>
                <a:latin typeface="Garamond" pitchFamily="18" charset="0"/>
              </a:rPr>
              <a:t>TRASLOCACIÓN  </a:t>
            </a:r>
            <a:r>
              <a:rPr lang="es-ES" sz="2400">
                <a:solidFill>
                  <a:schemeClr val="bg1"/>
                </a:solidFill>
                <a:latin typeface="Garamond" pitchFamily="18" charset="0"/>
              </a:rPr>
              <a:t>o</a:t>
            </a:r>
            <a:r>
              <a:rPr lang="es-ES" sz="2000">
                <a:solidFill>
                  <a:srgbClr val="00B050"/>
                </a:solidFill>
                <a:latin typeface="Garamond" pitchFamily="18" charset="0"/>
              </a:rPr>
              <a:t>  REINTRODUCCIÓN</a:t>
            </a:r>
          </a:p>
          <a:p>
            <a:pPr algn="just"/>
            <a:r>
              <a:rPr lang="es-ES" sz="2000">
                <a:solidFill>
                  <a:srgbClr val="00B050"/>
                </a:solidFill>
                <a:latin typeface="Garamond" pitchFamily="18" charset="0"/>
              </a:rPr>
              <a:t>                                         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(zona menos antropizada)</a:t>
            </a:r>
          </a:p>
          <a:p>
            <a:pPr algn="just"/>
            <a:endParaRPr lang="es-ES" sz="2000">
              <a:solidFill>
                <a:schemeClr val="bg1"/>
              </a:solidFill>
              <a:latin typeface="Garamond" pitchFamily="18" charset="0"/>
            </a:endParaRPr>
          </a:p>
          <a:p>
            <a:endParaRPr lang="es-ES">
              <a:solidFill>
                <a:schemeClr val="bg1"/>
              </a:solidFill>
            </a:endParaRP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214313" y="1149350"/>
            <a:ext cx="878681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 Si aparecen plántulas en el experimento 1 (barrera de retención) 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  <a:sym typeface="Wingdings" pitchFamily="2" charset="2"/>
              </a:rPr>
              <a:t>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 Se verifica la </a:t>
            </a:r>
            <a:r>
              <a:rPr lang="es-ES" sz="2000">
                <a:solidFill>
                  <a:srgbClr val="FFFF00"/>
                </a:solidFill>
                <a:latin typeface="Garamond" pitchFamily="18" charset="0"/>
              </a:rPr>
              <a:t>Hipótesis 2a. 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Las plántulas no se instalan por exceso de pendiente (las semillas son arrastradas)</a:t>
            </a:r>
          </a:p>
          <a:p>
            <a:pPr algn="just">
              <a:buFont typeface="Wingdings" pitchFamily="2" charset="2"/>
              <a:buChar char="§"/>
            </a:pPr>
            <a:endParaRPr lang="es-ES" sz="2000">
              <a:solidFill>
                <a:schemeClr val="bg1"/>
              </a:solidFill>
              <a:latin typeface="Garamond" pitchFamily="18" charset="0"/>
            </a:endParaRPr>
          </a:p>
          <a:p>
            <a:pPr algn="just"/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         -Actuación: </a:t>
            </a:r>
            <a:r>
              <a:rPr lang="es-ES" sz="2000">
                <a:solidFill>
                  <a:srgbClr val="00B050"/>
                </a:solidFill>
                <a:latin typeface="Garamond" pitchFamily="18" charset="0"/>
              </a:rPr>
              <a:t>TRASLOCACIÓN 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sz="1600">
                <a:solidFill>
                  <a:schemeClr val="bg1"/>
                </a:solidFill>
                <a:latin typeface="Garamond" pitchFamily="18" charset="0"/>
              </a:rPr>
              <a:t>O 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sz="2000">
                <a:solidFill>
                  <a:srgbClr val="00B050"/>
                </a:solidFill>
                <a:latin typeface="Garamond" pitchFamily="18" charset="0"/>
              </a:rPr>
              <a:t>REINTRODUCCIÓN </a:t>
            </a:r>
          </a:p>
          <a:p>
            <a:pPr algn="just"/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                        (zona con menor pendiente)  </a:t>
            </a:r>
            <a:endParaRPr lang="es-ES" sz="2000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214313" y="3060700"/>
            <a:ext cx="878681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">
              <a:solidFill>
                <a:schemeClr val="bg1"/>
              </a:solidFill>
              <a:latin typeface="Garamond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 Si aparecen plántulas en el experimento 2 (vallado) 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  <a:sym typeface="Wingdings" pitchFamily="2" charset="2"/>
              </a:rPr>
              <a:t> Se verifica la </a:t>
            </a:r>
            <a:r>
              <a:rPr lang="es-ES" sz="2000">
                <a:solidFill>
                  <a:srgbClr val="FFFF00"/>
                </a:solidFill>
                <a:latin typeface="Garamond" pitchFamily="18" charset="0"/>
              </a:rPr>
              <a:t>Hipótesis 2b. 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Las plántulas no se desarrollan debido a la herbivoría, recolección y pisoteo</a:t>
            </a:r>
          </a:p>
          <a:p>
            <a:pPr algn="just">
              <a:buFont typeface="Wingdings" pitchFamily="2" charset="2"/>
              <a:buChar char="§"/>
            </a:pPr>
            <a:endParaRPr lang="es-ES" sz="2000">
              <a:solidFill>
                <a:schemeClr val="bg1"/>
              </a:solidFill>
              <a:latin typeface="Garamond" pitchFamily="18" charset="0"/>
            </a:endParaRPr>
          </a:p>
          <a:p>
            <a:pPr algn="just"/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         -Actuación: </a:t>
            </a:r>
            <a:r>
              <a:rPr lang="es-ES" sz="2000">
                <a:solidFill>
                  <a:srgbClr val="00B050"/>
                </a:solidFill>
                <a:latin typeface="Garamond" pitchFamily="18" charset="0"/>
              </a:rPr>
              <a:t>REFUERZO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4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6389" name="Picture 2" descr="C:\Users\Sanjoa\Desktop\Fotos Puig Massanella\2008-12-05 090.JPG"/>
            <p:cNvPicPr>
              <a:picLocks noChangeAspect="1" noChangeArrowheads="1"/>
            </p:cNvPicPr>
            <p:nvPr/>
          </p:nvPicPr>
          <p:blipFill>
            <a:blip r:embed="rId3">
              <a:lum bright="-4000"/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blipFill dpi="0" rotWithShape="1">
              <a:blip r:embed="rId4">
                <a:lum bright="-4000"/>
              </a:blip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65088" y="77788"/>
              <a:ext cx="9001125" cy="6715125"/>
            </a:xfrm>
            <a:prstGeom prst="rect">
              <a:avLst/>
            </a:prstGeom>
            <a:solidFill>
              <a:schemeClr val="tx1">
                <a:alpha val="8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sz="2400" dirty="0">
                <a:latin typeface="Garamond" pitchFamily="18" charset="0"/>
              </a:endParaRPr>
            </a:p>
          </p:txBody>
        </p:sp>
      </p:grpSp>
      <p:sp>
        <p:nvSpPr>
          <p:cNvPr id="16387" name="1 Título"/>
          <p:cNvSpPr>
            <a:spLocks noGrp="1"/>
          </p:cNvSpPr>
          <p:nvPr>
            <p:ph type="title"/>
          </p:nvPr>
        </p:nvSpPr>
        <p:spPr>
          <a:xfrm>
            <a:off x="357188" y="214313"/>
            <a:ext cx="8786812" cy="1143000"/>
          </a:xfrm>
        </p:spPr>
        <p:txBody>
          <a:bodyPr/>
          <a:lstStyle/>
          <a:p>
            <a:pPr algn="l" eaLnBrk="1" hangingPunct="1"/>
            <a:r>
              <a:rPr lang="es-ES" sz="3200" smtClean="0">
                <a:solidFill>
                  <a:schemeClr val="bg1"/>
                </a:solidFill>
                <a:latin typeface="Dutch801 Rm BT" pitchFamily="18" charset="0"/>
              </a:rPr>
              <a:t>6. Tipo de Restitución a realizar</a:t>
            </a:r>
          </a:p>
        </p:txBody>
      </p:sp>
      <p:sp>
        <p:nvSpPr>
          <p:cNvPr id="16388" name="14 CuadroTexto"/>
          <p:cNvSpPr txBox="1">
            <a:spLocks noChangeArrowheads="1"/>
          </p:cNvSpPr>
          <p:nvPr/>
        </p:nvSpPr>
        <p:spPr bwMode="auto">
          <a:xfrm>
            <a:off x="214313" y="1643063"/>
            <a:ext cx="8786812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  Supongamos que la </a:t>
            </a:r>
            <a:r>
              <a:rPr lang="es-ES" sz="2000">
                <a:solidFill>
                  <a:srgbClr val="FFFF00"/>
                </a:solidFill>
                <a:latin typeface="Garamond" pitchFamily="18" charset="0"/>
              </a:rPr>
              <a:t>Hipótesis 2a 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(las plántulas no se instalan por exceso de pendiente) queda verificada con los experimentos realizados.</a:t>
            </a:r>
          </a:p>
          <a:p>
            <a:pPr algn="just">
              <a:buFont typeface="Wingdings" pitchFamily="2" charset="2"/>
              <a:buChar char="§"/>
            </a:pPr>
            <a:endParaRPr lang="es-ES" sz="2000">
              <a:solidFill>
                <a:schemeClr val="bg1"/>
              </a:solidFill>
              <a:latin typeface="Garamond" pitchFamily="18" charset="0"/>
            </a:endParaRPr>
          </a:p>
          <a:p>
            <a:pPr algn="just"/>
            <a:endParaRPr lang="es-ES" sz="2000">
              <a:solidFill>
                <a:schemeClr val="bg1"/>
              </a:solidFill>
              <a:latin typeface="Garamond" pitchFamily="18" charset="0"/>
            </a:endParaRPr>
          </a:p>
          <a:p>
            <a:pPr algn="just"/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         -Actuación: </a:t>
            </a:r>
            <a:r>
              <a:rPr lang="es-ES" sz="2000">
                <a:solidFill>
                  <a:srgbClr val="00B050"/>
                </a:solidFill>
                <a:latin typeface="Garamond" pitchFamily="18" charset="0"/>
              </a:rPr>
              <a:t>REINTRODUCCIÓN  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en un área con menor pendiente donde las semillas de los individuos no sean arrastradas, y donde éstas puedan germinar, instalarse  y desarrollarse.</a:t>
            </a:r>
          </a:p>
          <a:p>
            <a:pPr algn="just"/>
            <a:endParaRPr lang="es-ES" sz="2000">
              <a:solidFill>
                <a:schemeClr val="bg1"/>
              </a:solidFill>
              <a:latin typeface="Garamond" pitchFamily="18" charset="0"/>
            </a:endParaRPr>
          </a:p>
          <a:p>
            <a:endParaRPr lang="es-E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4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7413" name="Picture 2" descr="C:\Users\Sanjoa\Desktop\Fotos Puig Massanella\2008-12-05 090.JPG"/>
            <p:cNvPicPr>
              <a:picLocks noChangeAspect="1" noChangeArrowheads="1"/>
            </p:cNvPicPr>
            <p:nvPr/>
          </p:nvPicPr>
          <p:blipFill>
            <a:blip r:embed="rId3">
              <a:lum bright="-4000"/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blipFill dpi="0" rotWithShape="1">
              <a:blip r:embed="rId4">
                <a:lum bright="-4000"/>
              </a:blip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tx1">
                <a:alpha val="8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sp>
        <p:nvSpPr>
          <p:cNvPr id="1741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s-ES" sz="3200" smtClean="0">
                <a:solidFill>
                  <a:schemeClr val="bg1"/>
                </a:solidFill>
                <a:latin typeface="Dutch801 Rm BT" pitchFamily="18" charset="0"/>
              </a:rPr>
              <a:t>7. OBJETIVOS</a:t>
            </a:r>
          </a:p>
        </p:txBody>
      </p:sp>
      <p:sp>
        <p:nvSpPr>
          <p:cNvPr id="17412" name="2 Marcador de contenido"/>
          <p:cNvSpPr>
            <a:spLocks noGrp="1"/>
          </p:cNvSpPr>
          <p:nvPr>
            <p:ph idx="1"/>
          </p:nvPr>
        </p:nvSpPr>
        <p:spPr>
          <a:xfrm>
            <a:off x="142875" y="1458913"/>
            <a:ext cx="8858250" cy="4525962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§"/>
            </a:pPr>
            <a:r>
              <a:rPr lang="es-ES" smtClean="0">
                <a:solidFill>
                  <a:srgbClr val="FF0000"/>
                </a:solidFill>
                <a:latin typeface="Garamond" pitchFamily="18" charset="0"/>
              </a:rPr>
              <a:t>Objetivo general:</a:t>
            </a:r>
          </a:p>
          <a:p>
            <a:pPr algn="just" eaLnBrk="1" hangingPunct="1">
              <a:buFontTx/>
              <a:buChar char="-"/>
            </a:pPr>
            <a:r>
              <a:rPr lang="es-ES" sz="2800" smtClean="0">
                <a:solidFill>
                  <a:schemeClr val="bg1"/>
                </a:solidFill>
                <a:latin typeface="Garamond" pitchFamily="18" charset="0"/>
              </a:rPr>
              <a:t>Establecer una nueva población autosostenible dentro de su rango de distribución histórico.</a:t>
            </a:r>
          </a:p>
          <a:p>
            <a:pPr algn="just" eaLnBrk="1" hangingPunct="1">
              <a:buFont typeface="Arial" charset="0"/>
              <a:buNone/>
            </a:pPr>
            <a:endParaRPr lang="es-ES" sz="1800" smtClean="0">
              <a:solidFill>
                <a:schemeClr val="bg1"/>
              </a:solidFill>
              <a:latin typeface="Garamond" pitchFamily="18" charset="0"/>
            </a:endParaRPr>
          </a:p>
          <a:p>
            <a:pPr algn="just" eaLnBrk="1" hangingPunct="1">
              <a:buFont typeface="Wingdings" pitchFamily="2" charset="2"/>
              <a:buChar char="§"/>
            </a:pPr>
            <a:r>
              <a:rPr lang="es-ES" smtClean="0">
                <a:solidFill>
                  <a:srgbClr val="FF0000"/>
                </a:solidFill>
                <a:latin typeface="Garamond" pitchFamily="18" charset="0"/>
              </a:rPr>
              <a:t>Objetivos cuantificables:</a:t>
            </a:r>
          </a:p>
          <a:p>
            <a:pPr algn="just" eaLnBrk="1" hangingPunct="1">
              <a:buFontTx/>
              <a:buChar char="-"/>
            </a:pPr>
            <a:r>
              <a:rPr lang="es-ES" sz="2800" smtClean="0">
                <a:solidFill>
                  <a:schemeClr val="bg1"/>
                </a:solidFill>
                <a:latin typeface="Garamond" pitchFamily="18" charset="0"/>
              </a:rPr>
              <a:t>Alcanzar una población mínima viable (500 individuos) en 3 años, con una tendencia demográfica estable, distribuidos en un área de 1 ha</a:t>
            </a:r>
          </a:p>
          <a:p>
            <a:pPr algn="just" eaLnBrk="1" hangingPunct="1">
              <a:buFontTx/>
              <a:buChar char="-"/>
            </a:pPr>
            <a:r>
              <a:rPr lang="es-ES" sz="2800" smtClean="0">
                <a:solidFill>
                  <a:schemeClr val="bg1"/>
                </a:solidFill>
                <a:latin typeface="Garamond" pitchFamily="18" charset="0"/>
              </a:rPr>
              <a:t>Mantener un tamaño poblacional no inferior a 600 individuos entre los años 4 y 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4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8437" name="Picture 2" descr="C:\Users\Sanjoa\Desktop\Fotos Puig Massanella\2008-12-05 090.JPG"/>
            <p:cNvPicPr>
              <a:picLocks noChangeAspect="1" noChangeArrowheads="1"/>
            </p:cNvPicPr>
            <p:nvPr/>
          </p:nvPicPr>
          <p:blipFill>
            <a:blip r:embed="rId3">
              <a:lum bright="-4000"/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blipFill dpi="0" rotWithShape="1">
              <a:blip r:embed="rId4">
                <a:lum bright="-4000"/>
              </a:blip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214313" y="214313"/>
              <a:ext cx="8715375" cy="6500812"/>
            </a:xfrm>
            <a:prstGeom prst="rect">
              <a:avLst/>
            </a:prstGeom>
            <a:solidFill>
              <a:schemeClr val="tx1">
                <a:alpha val="8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sp>
        <p:nvSpPr>
          <p:cNvPr id="18435" name="1 Título"/>
          <p:cNvSpPr>
            <a:spLocks noGrp="1"/>
          </p:cNvSpPr>
          <p:nvPr>
            <p:ph type="title"/>
          </p:nvPr>
        </p:nvSpPr>
        <p:spPr>
          <a:xfrm>
            <a:off x="531813" y="500063"/>
            <a:ext cx="8715375" cy="914400"/>
          </a:xfrm>
        </p:spPr>
        <p:txBody>
          <a:bodyPr/>
          <a:lstStyle/>
          <a:p>
            <a:pPr algn="l" eaLnBrk="1" hangingPunct="1"/>
            <a:r>
              <a:rPr lang="es-ES" sz="3200" smtClean="0">
                <a:solidFill>
                  <a:schemeClr val="bg1"/>
                </a:solidFill>
                <a:latin typeface="Dutch801 Rm BT" pitchFamily="18" charset="0"/>
              </a:rPr>
              <a:t>8. SELECCIÓN DE LA LOCALIDAD</a:t>
            </a:r>
          </a:p>
        </p:txBody>
      </p:sp>
      <p:sp>
        <p:nvSpPr>
          <p:cNvPr id="18436" name="2 Marcador de contenido"/>
          <p:cNvSpPr>
            <a:spLocks noGrp="1"/>
          </p:cNvSpPr>
          <p:nvPr>
            <p:ph idx="1"/>
          </p:nvPr>
        </p:nvSpPr>
        <p:spPr>
          <a:xfrm>
            <a:off x="285750" y="1571625"/>
            <a:ext cx="8501063" cy="4525963"/>
          </a:xfrm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FF0000"/>
                </a:solidFill>
                <a:latin typeface="Garamond" pitchFamily="18" charset="0"/>
              </a:rPr>
              <a:t>Criterios:</a:t>
            </a:r>
          </a:p>
          <a:p>
            <a:pPr eaLnBrk="1" hangingPunct="1">
              <a:buFont typeface="Arial" charset="0"/>
              <a:buNone/>
            </a:pPr>
            <a:endParaRPr lang="es-ES" sz="1400" smtClean="0">
              <a:solidFill>
                <a:schemeClr val="bg1"/>
              </a:solidFill>
              <a:latin typeface="Garamond" pitchFamily="18" charset="0"/>
            </a:endParaRPr>
          </a:p>
          <a:p>
            <a:pPr lvl="1" eaLnBrk="1" hangingPunct="1"/>
            <a:r>
              <a:rPr lang="es-ES" sz="2400" smtClean="0">
                <a:solidFill>
                  <a:schemeClr val="bg1"/>
                </a:solidFill>
                <a:latin typeface="Garamond" pitchFamily="18" charset="0"/>
              </a:rPr>
              <a:t>Área con pendiente entre 20-25%.</a:t>
            </a:r>
          </a:p>
          <a:p>
            <a:pPr lvl="1" eaLnBrk="1" hangingPunct="1"/>
            <a:r>
              <a:rPr lang="es-ES" sz="2400" smtClean="0">
                <a:solidFill>
                  <a:schemeClr val="bg1"/>
                </a:solidFill>
                <a:latin typeface="Garamond" pitchFamily="18" charset="0"/>
              </a:rPr>
              <a:t>Hábitat compatible.</a:t>
            </a:r>
          </a:p>
          <a:p>
            <a:pPr lvl="1" eaLnBrk="1" hangingPunct="1"/>
            <a:r>
              <a:rPr lang="es-ES" sz="2400" smtClean="0">
                <a:solidFill>
                  <a:schemeClr val="bg1"/>
                </a:solidFill>
                <a:latin typeface="Garamond" pitchFamily="18" charset="0"/>
              </a:rPr>
              <a:t>Que se encuentre a menos de 500 m de la población actual.</a:t>
            </a:r>
          </a:p>
          <a:p>
            <a:pPr lvl="1" eaLnBrk="1" hangingPunct="1"/>
            <a:r>
              <a:rPr lang="es-ES" sz="2400" smtClean="0">
                <a:solidFill>
                  <a:schemeClr val="bg1"/>
                </a:solidFill>
                <a:latin typeface="Garamond" pitchFamily="18" charset="0"/>
              </a:rPr>
              <a:t>Área que permita su administración y gestión.</a:t>
            </a:r>
          </a:p>
          <a:p>
            <a:pPr lvl="1" eaLnBrk="1" hangingPunct="1"/>
            <a:r>
              <a:rPr lang="es-ES" sz="2400" smtClean="0">
                <a:solidFill>
                  <a:schemeClr val="bg1"/>
                </a:solidFill>
                <a:latin typeface="Garamond" pitchFamily="18" charset="0"/>
              </a:rPr>
              <a:t>Que se encuentre lo menos antropizada posible.</a:t>
            </a:r>
          </a:p>
          <a:p>
            <a:pPr lvl="1" eaLnBrk="1" hangingPunct="1"/>
            <a:r>
              <a:rPr lang="es-ES" sz="2400" smtClean="0">
                <a:solidFill>
                  <a:schemeClr val="bg1"/>
                </a:solidFill>
                <a:latin typeface="Garamond" pitchFamily="18" charset="0"/>
                <a:sym typeface="Wingdings" pitchFamily="2" charset="2"/>
              </a:rPr>
              <a:t>Que no exista </a:t>
            </a:r>
            <a:r>
              <a:rPr lang="es-ES" sz="2400" i="1" smtClean="0">
                <a:solidFill>
                  <a:schemeClr val="bg1"/>
                </a:solidFill>
                <a:latin typeface="Garamond" pitchFamily="18" charset="0"/>
                <a:sym typeface="Wingdings" pitchFamily="2" charset="2"/>
              </a:rPr>
              <a:t>Selseria insularis  </a:t>
            </a:r>
            <a:r>
              <a:rPr lang="es-ES" sz="2400" smtClean="0">
                <a:solidFill>
                  <a:schemeClr val="bg1"/>
                </a:solidFill>
                <a:latin typeface="Garamond" pitchFamily="18" charset="0"/>
                <a:sym typeface="Wingdings" pitchFamily="2" charset="2"/>
              </a:rPr>
              <a:t>Problemas de competencia.</a:t>
            </a:r>
            <a:endParaRPr lang="es-ES" sz="2400" smtClean="0">
              <a:solidFill>
                <a:schemeClr val="bg1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4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9486" name="Picture 2" descr="C:\Users\Sanjoa\Desktop\Fotos Puig Massanella\2008-12-05 090.JPG"/>
            <p:cNvPicPr>
              <a:picLocks noChangeAspect="1" noChangeArrowheads="1"/>
            </p:cNvPicPr>
            <p:nvPr/>
          </p:nvPicPr>
          <p:blipFill>
            <a:blip r:embed="rId3">
              <a:lum bright="-4000"/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blipFill dpi="0" rotWithShape="1">
              <a:blip r:embed="rId4">
                <a:lum bright="-4000"/>
              </a:blip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tx1">
                <a:alpha val="8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sp>
        <p:nvSpPr>
          <p:cNvPr id="19459" name="1 Título"/>
          <p:cNvSpPr>
            <a:spLocks noGrp="1"/>
          </p:cNvSpPr>
          <p:nvPr>
            <p:ph type="title"/>
          </p:nvPr>
        </p:nvSpPr>
        <p:spPr>
          <a:xfrm>
            <a:off x="481013" y="-79375"/>
            <a:ext cx="8715375" cy="914400"/>
          </a:xfrm>
        </p:spPr>
        <p:txBody>
          <a:bodyPr/>
          <a:lstStyle/>
          <a:p>
            <a:pPr algn="l" eaLnBrk="1" hangingPunct="1"/>
            <a:r>
              <a:rPr lang="es-ES" sz="3200" smtClean="0">
                <a:solidFill>
                  <a:schemeClr val="bg1"/>
                </a:solidFill>
                <a:latin typeface="Dutch801 Rm BT" pitchFamily="18" charset="0"/>
              </a:rPr>
              <a:t>8. SELECCIÓN DE LA LOCALIDAD</a:t>
            </a:r>
          </a:p>
        </p:txBody>
      </p:sp>
      <p:grpSp>
        <p:nvGrpSpPr>
          <p:cNvPr id="19460" name="27 Grupo"/>
          <p:cNvGrpSpPr>
            <a:grpSpLocks/>
          </p:cNvGrpSpPr>
          <p:nvPr/>
        </p:nvGrpSpPr>
        <p:grpSpPr bwMode="auto">
          <a:xfrm>
            <a:off x="4344988" y="781050"/>
            <a:ext cx="5222875" cy="4684713"/>
            <a:chOff x="4344988" y="1231123"/>
            <a:chExt cx="5222875" cy="4684712"/>
          </a:xfrm>
        </p:grpSpPr>
        <p:sp>
          <p:nvSpPr>
            <p:cNvPr id="27" name="26 Rectángulo"/>
            <p:cNvSpPr/>
            <p:nvPr/>
          </p:nvSpPr>
          <p:spPr>
            <a:xfrm>
              <a:off x="4441825" y="1254936"/>
              <a:ext cx="4689475" cy="4571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grpSp>
          <p:nvGrpSpPr>
            <p:cNvPr id="19474" name="79 Grupo"/>
            <p:cNvGrpSpPr>
              <a:grpSpLocks/>
            </p:cNvGrpSpPr>
            <p:nvPr/>
          </p:nvGrpSpPr>
          <p:grpSpPr bwMode="auto">
            <a:xfrm>
              <a:off x="4344988" y="1231123"/>
              <a:ext cx="5222875" cy="4684712"/>
              <a:chOff x="4344805" y="33984"/>
              <a:chExt cx="5223208" cy="4684893"/>
            </a:xfrm>
          </p:grpSpPr>
          <p:grpSp>
            <p:nvGrpSpPr>
              <p:cNvPr id="19475" name="12 Grupo"/>
              <p:cNvGrpSpPr>
                <a:grpSpLocks/>
              </p:cNvGrpSpPr>
              <p:nvPr/>
            </p:nvGrpSpPr>
            <p:grpSpPr bwMode="auto">
              <a:xfrm>
                <a:off x="4344802" y="33984"/>
                <a:ext cx="5223209" cy="4685239"/>
                <a:chOff x="2065332" y="1028700"/>
                <a:chExt cx="5384799" cy="5186495"/>
              </a:xfrm>
            </p:grpSpPr>
            <p:pic>
              <p:nvPicPr>
                <p:cNvPr id="19479" name="Picture 2" descr="C:\Users\Sanjoa\Desktop\area.JPG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2185988" y="1028700"/>
                  <a:ext cx="4772025" cy="4800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19480" name="11 Grupo"/>
                <p:cNvGrpSpPr>
                  <a:grpSpLocks/>
                </p:cNvGrpSpPr>
                <p:nvPr/>
              </p:nvGrpSpPr>
              <p:grpSpPr bwMode="auto">
                <a:xfrm>
                  <a:off x="2065332" y="5770544"/>
                  <a:ext cx="5384799" cy="444651"/>
                  <a:chOff x="2065834" y="5770747"/>
                  <a:chExt cx="5383608" cy="444904"/>
                </a:xfrm>
              </p:grpSpPr>
              <p:cxnSp>
                <p:nvCxnSpPr>
                  <p:cNvPr id="16" name="3 Conector recto"/>
                  <p:cNvCxnSpPr/>
                  <p:nvPr/>
                </p:nvCxnSpPr>
                <p:spPr>
                  <a:xfrm>
                    <a:off x="2193473" y="5840727"/>
                    <a:ext cx="4753610" cy="1759"/>
                  </a:xfrm>
                  <a:prstGeom prst="line">
                    <a:avLst/>
                  </a:prstGeom>
                  <a:ln w="63500" cap="sq" cmpd="dbl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16 Conector recto"/>
                  <p:cNvCxnSpPr/>
                  <p:nvPr/>
                </p:nvCxnSpPr>
                <p:spPr>
                  <a:xfrm rot="5400000">
                    <a:off x="2121439" y="5840788"/>
                    <a:ext cx="142431" cy="1637"/>
                  </a:xfrm>
                  <a:prstGeom prst="line">
                    <a:avLst/>
                  </a:prstGeom>
                  <a:ln w="50800" cap="sq" cmpd="sng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17 Conector recto"/>
                  <p:cNvCxnSpPr/>
                  <p:nvPr/>
                </p:nvCxnSpPr>
                <p:spPr>
                  <a:xfrm rot="5400000">
                    <a:off x="6888140" y="5846063"/>
                    <a:ext cx="142430" cy="1636"/>
                  </a:xfrm>
                  <a:prstGeom prst="line">
                    <a:avLst/>
                  </a:prstGeom>
                  <a:ln w="50800" cap="sq" cmpd="sng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18 Conector recto"/>
                  <p:cNvCxnSpPr/>
                  <p:nvPr/>
                </p:nvCxnSpPr>
                <p:spPr>
                  <a:xfrm rot="5400000">
                    <a:off x="4569425" y="5840788"/>
                    <a:ext cx="142431" cy="1637"/>
                  </a:xfrm>
                  <a:prstGeom prst="line">
                    <a:avLst/>
                  </a:prstGeom>
                  <a:ln w="38100" cap="sq" cmpd="sng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485" name="7 CuadroTexto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65834" y="5840639"/>
                    <a:ext cx="5383608" cy="3750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s-ES" sz="1600">
                        <a:latin typeface="Calibri" pitchFamily="34" charset="0"/>
                      </a:rPr>
                      <a:t>0                                                0.5                                     1 Km</a:t>
                    </a:r>
                  </a:p>
                </p:txBody>
              </p:sp>
            </p:grpSp>
          </p:grpSp>
          <p:grpSp>
            <p:nvGrpSpPr>
              <p:cNvPr id="19476" name="30 Grupo"/>
              <p:cNvGrpSpPr>
                <a:grpSpLocks/>
              </p:cNvGrpSpPr>
              <p:nvPr/>
            </p:nvGrpSpPr>
            <p:grpSpPr bwMode="auto">
              <a:xfrm>
                <a:off x="7643840" y="1429450"/>
                <a:ext cx="554072" cy="436580"/>
                <a:chOff x="3071808" y="1352176"/>
                <a:chExt cx="554072" cy="436580"/>
              </a:xfrm>
            </p:grpSpPr>
            <p:sp>
              <p:nvSpPr>
                <p:cNvPr id="12" name="11 Forma libre"/>
                <p:cNvSpPr/>
                <p:nvPr/>
              </p:nvSpPr>
              <p:spPr>
                <a:xfrm>
                  <a:off x="3071808" y="1352177"/>
                  <a:ext cx="554072" cy="436579"/>
                </a:xfrm>
                <a:custGeom>
                  <a:avLst/>
                  <a:gdLst>
                    <a:gd name="connsiteX0" fmla="*/ 0 w 553792"/>
                    <a:gd name="connsiteY0" fmla="*/ 128789 h 437882"/>
                    <a:gd name="connsiteX1" fmla="*/ 0 w 553792"/>
                    <a:gd name="connsiteY1" fmla="*/ 296214 h 437882"/>
                    <a:gd name="connsiteX2" fmla="*/ 115910 w 553792"/>
                    <a:gd name="connsiteY2" fmla="*/ 412124 h 437882"/>
                    <a:gd name="connsiteX3" fmla="*/ 437882 w 553792"/>
                    <a:gd name="connsiteY3" fmla="*/ 437882 h 437882"/>
                    <a:gd name="connsiteX4" fmla="*/ 553792 w 553792"/>
                    <a:gd name="connsiteY4" fmla="*/ 347729 h 437882"/>
                    <a:gd name="connsiteX5" fmla="*/ 489397 w 553792"/>
                    <a:gd name="connsiteY5" fmla="*/ 90152 h 437882"/>
                    <a:gd name="connsiteX6" fmla="*/ 360608 w 553792"/>
                    <a:gd name="connsiteY6" fmla="*/ 38637 h 437882"/>
                    <a:gd name="connsiteX7" fmla="*/ 231820 w 553792"/>
                    <a:gd name="connsiteY7" fmla="*/ 0 h 437882"/>
                    <a:gd name="connsiteX8" fmla="*/ 25758 w 553792"/>
                    <a:gd name="connsiteY8" fmla="*/ 77273 h 437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792" h="437882">
                      <a:moveTo>
                        <a:pt x="0" y="128789"/>
                      </a:moveTo>
                      <a:lnTo>
                        <a:pt x="0" y="296214"/>
                      </a:lnTo>
                      <a:lnTo>
                        <a:pt x="115910" y="412124"/>
                      </a:lnTo>
                      <a:lnTo>
                        <a:pt x="437882" y="437882"/>
                      </a:lnTo>
                      <a:lnTo>
                        <a:pt x="553792" y="347729"/>
                      </a:lnTo>
                      <a:lnTo>
                        <a:pt x="489397" y="90152"/>
                      </a:lnTo>
                      <a:lnTo>
                        <a:pt x="360608" y="38637"/>
                      </a:lnTo>
                      <a:lnTo>
                        <a:pt x="231820" y="0"/>
                      </a:lnTo>
                      <a:lnTo>
                        <a:pt x="25758" y="77273"/>
                      </a:lnTo>
                    </a:path>
                  </a:pathLst>
                </a:custGeom>
                <a:solidFill>
                  <a:srgbClr val="FF0000">
                    <a:alpha val="64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s-ES"/>
                </a:p>
              </p:txBody>
            </p:sp>
            <p:cxnSp>
              <p:nvCxnSpPr>
                <p:cNvPr id="13" name="12 Conector recto"/>
                <p:cNvCxnSpPr>
                  <a:stCxn id="12" idx="0"/>
                  <a:endCxn id="12" idx="8"/>
                </p:cNvCxnSpPr>
                <p:nvPr/>
              </p:nvCxnSpPr>
              <p:spPr>
                <a:xfrm flipV="1">
                  <a:off x="3071808" y="1429967"/>
                  <a:ext cx="25402" cy="5080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9461" name="91 Grupo"/>
          <p:cNvGrpSpPr>
            <a:grpSpLocks/>
          </p:cNvGrpSpPr>
          <p:nvPr/>
        </p:nvGrpSpPr>
        <p:grpSpPr bwMode="auto">
          <a:xfrm>
            <a:off x="38100" y="785813"/>
            <a:ext cx="4357688" cy="4594225"/>
            <a:chOff x="38637" y="38637"/>
            <a:chExt cx="4357719" cy="4593727"/>
          </a:xfrm>
        </p:grpSpPr>
        <p:pic>
          <p:nvPicPr>
            <p:cNvPr id="19469" name="Picture 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8637" y="38637"/>
              <a:ext cx="4357719" cy="4593727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</p:pic>
        <p:grpSp>
          <p:nvGrpSpPr>
            <p:cNvPr id="19470" name="29 Grupo"/>
            <p:cNvGrpSpPr>
              <a:grpSpLocks/>
            </p:cNvGrpSpPr>
            <p:nvPr/>
          </p:nvGrpSpPr>
          <p:grpSpPr bwMode="auto">
            <a:xfrm>
              <a:off x="2956460" y="1351358"/>
              <a:ext cx="552454" cy="438103"/>
              <a:chOff x="2956460" y="1351358"/>
              <a:chExt cx="552454" cy="438103"/>
            </a:xfrm>
          </p:grpSpPr>
          <p:sp>
            <p:nvSpPr>
              <p:cNvPr id="24" name="23 Forma libre"/>
              <p:cNvSpPr/>
              <p:nvPr/>
            </p:nvSpPr>
            <p:spPr>
              <a:xfrm>
                <a:off x="2956483" y="1351357"/>
                <a:ext cx="552454" cy="438103"/>
              </a:xfrm>
              <a:custGeom>
                <a:avLst/>
                <a:gdLst>
                  <a:gd name="connsiteX0" fmla="*/ 0 w 553792"/>
                  <a:gd name="connsiteY0" fmla="*/ 128789 h 437882"/>
                  <a:gd name="connsiteX1" fmla="*/ 0 w 553792"/>
                  <a:gd name="connsiteY1" fmla="*/ 296214 h 437882"/>
                  <a:gd name="connsiteX2" fmla="*/ 115910 w 553792"/>
                  <a:gd name="connsiteY2" fmla="*/ 412124 h 437882"/>
                  <a:gd name="connsiteX3" fmla="*/ 437882 w 553792"/>
                  <a:gd name="connsiteY3" fmla="*/ 437882 h 437882"/>
                  <a:gd name="connsiteX4" fmla="*/ 553792 w 553792"/>
                  <a:gd name="connsiteY4" fmla="*/ 347729 h 437882"/>
                  <a:gd name="connsiteX5" fmla="*/ 489397 w 553792"/>
                  <a:gd name="connsiteY5" fmla="*/ 90152 h 437882"/>
                  <a:gd name="connsiteX6" fmla="*/ 360608 w 553792"/>
                  <a:gd name="connsiteY6" fmla="*/ 38637 h 437882"/>
                  <a:gd name="connsiteX7" fmla="*/ 231820 w 553792"/>
                  <a:gd name="connsiteY7" fmla="*/ 0 h 437882"/>
                  <a:gd name="connsiteX8" fmla="*/ 25758 w 553792"/>
                  <a:gd name="connsiteY8" fmla="*/ 77273 h 437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92" h="437882">
                    <a:moveTo>
                      <a:pt x="0" y="128789"/>
                    </a:moveTo>
                    <a:lnTo>
                      <a:pt x="0" y="296214"/>
                    </a:lnTo>
                    <a:lnTo>
                      <a:pt x="115910" y="412124"/>
                    </a:lnTo>
                    <a:lnTo>
                      <a:pt x="437882" y="437882"/>
                    </a:lnTo>
                    <a:lnTo>
                      <a:pt x="553792" y="347729"/>
                    </a:lnTo>
                    <a:lnTo>
                      <a:pt x="489397" y="90152"/>
                    </a:lnTo>
                    <a:lnTo>
                      <a:pt x="360608" y="38637"/>
                    </a:lnTo>
                    <a:lnTo>
                      <a:pt x="231820" y="0"/>
                    </a:lnTo>
                    <a:lnTo>
                      <a:pt x="25758" y="77273"/>
                    </a:lnTo>
                  </a:path>
                </a:pathLst>
              </a:custGeom>
              <a:solidFill>
                <a:srgbClr val="FF0000">
                  <a:alpha val="64000"/>
                </a:srgbClr>
              </a:solidFill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cxnSp>
            <p:nvCxnSpPr>
              <p:cNvPr id="25" name="24 Conector recto"/>
              <p:cNvCxnSpPr>
                <a:stCxn id="24" idx="0"/>
                <a:endCxn id="24" idx="8"/>
              </p:cNvCxnSpPr>
              <p:nvPr/>
            </p:nvCxnSpPr>
            <p:spPr>
              <a:xfrm flipV="1">
                <a:off x="2956483" y="1429137"/>
                <a:ext cx="25400" cy="5079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32 CuadroTexto"/>
          <p:cNvSpPr txBox="1"/>
          <p:nvPr/>
        </p:nvSpPr>
        <p:spPr>
          <a:xfrm>
            <a:off x="142844" y="5583812"/>
            <a:ext cx="8715436" cy="1015663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r>
              <a:rPr lang="es-ES" sz="2000" dirty="0">
                <a:solidFill>
                  <a:srgbClr val="00B050"/>
                </a:solidFill>
                <a:latin typeface="Garamond" pitchFamily="18" charset="0"/>
              </a:rPr>
              <a:t> Área</a:t>
            </a:r>
            <a:r>
              <a:rPr lang="es-ES" sz="2000" dirty="0">
                <a:solidFill>
                  <a:srgbClr val="00B050"/>
                </a:solidFill>
                <a:latin typeface="Garamond" pitchFamily="18" charset="0"/>
              </a:rPr>
              <a:t>: </a:t>
            </a:r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1 </a:t>
            </a:r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H</a:t>
            </a:r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a</a:t>
            </a:r>
            <a:endParaRPr lang="es-ES" sz="2000" dirty="0">
              <a:solidFill>
                <a:schemeClr val="bg1"/>
              </a:solidFill>
              <a:latin typeface="Garamond" pitchFamily="18" charset="0"/>
            </a:endParaRPr>
          </a:p>
          <a:p>
            <a:pPr algn="just">
              <a:buFont typeface="Wingdings" pitchFamily="2" charset="2"/>
              <a:buChar char="§"/>
              <a:defRPr/>
            </a:pPr>
            <a:r>
              <a:rPr lang="es-ES" sz="2000" dirty="0">
                <a:solidFill>
                  <a:srgbClr val="00B050"/>
                </a:solidFill>
                <a:latin typeface="Garamond" pitchFamily="18" charset="0"/>
              </a:rPr>
              <a:t> Altitud</a:t>
            </a:r>
            <a:r>
              <a:rPr lang="es-ES" sz="2000" dirty="0">
                <a:solidFill>
                  <a:srgbClr val="00B050"/>
                </a:solidFill>
                <a:latin typeface="Garamond" pitchFamily="18" charset="0"/>
              </a:rPr>
              <a:t>: </a:t>
            </a:r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1100-1200 </a:t>
            </a:r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m</a:t>
            </a:r>
          </a:p>
          <a:p>
            <a:pPr algn="just">
              <a:buFont typeface="Wingdings" pitchFamily="2" charset="2"/>
              <a:buChar char="§"/>
              <a:defRPr/>
            </a:pPr>
            <a:r>
              <a:rPr lang="es-ES" sz="2000" dirty="0">
                <a:solidFill>
                  <a:srgbClr val="00B050"/>
                </a:solidFill>
                <a:latin typeface="Garamond" pitchFamily="18" charset="0"/>
              </a:rPr>
              <a:t> Pendiente media:  </a:t>
            </a:r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22%</a:t>
            </a:r>
            <a:endParaRPr lang="es-ES" sz="2000" dirty="0">
              <a:solidFill>
                <a:schemeClr val="bg1"/>
              </a:solidFill>
              <a:latin typeface="Garamond" pitchFamily="18" charset="0"/>
            </a:endParaRPr>
          </a:p>
          <a:p>
            <a:pPr algn="just">
              <a:buFont typeface="Wingdings" pitchFamily="2" charset="2"/>
              <a:buChar char="§"/>
              <a:defRPr/>
            </a:pPr>
            <a:r>
              <a:rPr lang="es-ES" sz="2000" dirty="0">
                <a:solidFill>
                  <a:srgbClr val="00B050"/>
                </a:solidFill>
                <a:latin typeface="Garamond" pitchFamily="18" charset="0"/>
              </a:rPr>
              <a:t> Población</a:t>
            </a:r>
            <a:r>
              <a:rPr lang="es-ES" sz="2000" dirty="0">
                <a:solidFill>
                  <a:srgbClr val="00B050"/>
                </a:solidFill>
                <a:latin typeface="Garamond" pitchFamily="18" charset="0"/>
              </a:rPr>
              <a:t>: </a:t>
            </a:r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500 </a:t>
            </a:r>
            <a:r>
              <a:rPr lang="es-ES" sz="2000" dirty="0" err="1">
                <a:solidFill>
                  <a:schemeClr val="bg1"/>
                </a:solidFill>
                <a:latin typeface="Garamond" pitchFamily="18" charset="0"/>
              </a:rPr>
              <a:t>ind</a:t>
            </a:r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. (en </a:t>
            </a:r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3 </a:t>
            </a:r>
            <a:r>
              <a:rPr lang="es-ES" sz="2000" dirty="0">
                <a:solidFill>
                  <a:schemeClr val="bg1"/>
                </a:solidFill>
                <a:latin typeface="Garamond" pitchFamily="18" charset="0"/>
              </a:rPr>
              <a:t>años)</a:t>
            </a:r>
          </a:p>
        </p:txBody>
      </p:sp>
      <p:sp>
        <p:nvSpPr>
          <p:cNvPr id="19463" name="35 CuadroTexto"/>
          <p:cNvSpPr txBox="1">
            <a:spLocks noChangeArrowheads="1"/>
          </p:cNvSpPr>
          <p:nvPr/>
        </p:nvSpPr>
        <p:spPr bwMode="auto">
          <a:xfrm>
            <a:off x="285750" y="1714500"/>
            <a:ext cx="157162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>
                <a:latin typeface="Garamond" pitchFamily="18" charset="0"/>
              </a:rPr>
              <a:t>Reintroducción</a:t>
            </a:r>
          </a:p>
        </p:txBody>
      </p:sp>
      <p:cxnSp>
        <p:nvCxnSpPr>
          <p:cNvPr id="37" name="36 Conector recto de flecha"/>
          <p:cNvCxnSpPr>
            <a:endCxn id="34" idx="3"/>
          </p:cNvCxnSpPr>
          <p:nvPr/>
        </p:nvCxnSpPr>
        <p:spPr>
          <a:xfrm flipV="1">
            <a:off x="1857375" y="1516063"/>
            <a:ext cx="295275" cy="198437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Elipse"/>
          <p:cNvSpPr/>
          <p:nvPr/>
        </p:nvSpPr>
        <p:spPr>
          <a:xfrm>
            <a:off x="2078038" y="1149350"/>
            <a:ext cx="500062" cy="428625"/>
          </a:xfrm>
          <a:prstGeom prst="ellipse">
            <a:avLst/>
          </a:prstGeom>
          <a:solidFill>
            <a:srgbClr val="00B050">
              <a:alpha val="68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6" name="35 Elipse"/>
          <p:cNvSpPr/>
          <p:nvPr/>
        </p:nvSpPr>
        <p:spPr>
          <a:xfrm>
            <a:off x="6670675" y="1176338"/>
            <a:ext cx="500063" cy="428625"/>
          </a:xfrm>
          <a:prstGeom prst="ellipse">
            <a:avLst/>
          </a:prstGeom>
          <a:solidFill>
            <a:srgbClr val="00B050">
              <a:alpha val="68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9467" name="35 CuadroTexto"/>
          <p:cNvSpPr txBox="1">
            <a:spLocks noChangeArrowheads="1"/>
          </p:cNvSpPr>
          <p:nvPr/>
        </p:nvSpPr>
        <p:spPr bwMode="auto">
          <a:xfrm>
            <a:off x="4857750" y="1695450"/>
            <a:ext cx="157162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>
                <a:latin typeface="Garamond" pitchFamily="18" charset="0"/>
              </a:rPr>
              <a:t>Reintroducción</a:t>
            </a:r>
          </a:p>
        </p:txBody>
      </p:sp>
      <p:cxnSp>
        <p:nvCxnSpPr>
          <p:cNvPr id="41" name="40 Conector recto de flecha"/>
          <p:cNvCxnSpPr/>
          <p:nvPr/>
        </p:nvCxnSpPr>
        <p:spPr>
          <a:xfrm flipV="1">
            <a:off x="6429375" y="1497013"/>
            <a:ext cx="295275" cy="198437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4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0485" name="Picture 2" descr="C:\Users\Sanjoa\Desktop\Fotos Puig Massanella\2008-12-05 090.JPG"/>
            <p:cNvPicPr>
              <a:picLocks noChangeAspect="1" noChangeArrowheads="1"/>
            </p:cNvPicPr>
            <p:nvPr/>
          </p:nvPicPr>
          <p:blipFill>
            <a:blip r:embed="rId3">
              <a:lum bright="-4000"/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blipFill dpi="0" rotWithShape="1">
              <a:blip r:embed="rId4">
                <a:lum bright="-4000"/>
              </a:blip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214313" y="214313"/>
              <a:ext cx="8715375" cy="6500812"/>
            </a:xfrm>
            <a:prstGeom prst="rect">
              <a:avLst/>
            </a:prstGeom>
            <a:solidFill>
              <a:schemeClr val="tx1">
                <a:alpha val="8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sp>
        <p:nvSpPr>
          <p:cNvPr id="20483" name="1 Título"/>
          <p:cNvSpPr>
            <a:spLocks noGrp="1"/>
          </p:cNvSpPr>
          <p:nvPr>
            <p:ph type="title"/>
          </p:nvPr>
        </p:nvSpPr>
        <p:spPr>
          <a:xfrm>
            <a:off x="261938" y="512763"/>
            <a:ext cx="8715375" cy="914400"/>
          </a:xfrm>
        </p:spPr>
        <p:txBody>
          <a:bodyPr/>
          <a:lstStyle/>
          <a:p>
            <a:pPr eaLnBrk="1" hangingPunct="1"/>
            <a:r>
              <a:rPr lang="es-ES" sz="3200" smtClean="0">
                <a:solidFill>
                  <a:schemeClr val="bg1"/>
                </a:solidFill>
                <a:latin typeface="Dutch801 Rm BT" pitchFamily="18" charset="0"/>
              </a:rPr>
              <a:t>9. SELECCIÓN DEL MATERIAL</a:t>
            </a:r>
          </a:p>
        </p:txBody>
      </p:sp>
      <p:sp>
        <p:nvSpPr>
          <p:cNvPr id="20484" name="2 Marcador de contenido"/>
          <p:cNvSpPr>
            <a:spLocks noGrp="1"/>
          </p:cNvSpPr>
          <p:nvPr>
            <p:ph idx="1"/>
          </p:nvPr>
        </p:nvSpPr>
        <p:spPr>
          <a:xfrm>
            <a:off x="457200" y="1844675"/>
            <a:ext cx="8401050" cy="4525963"/>
          </a:xfrm>
        </p:spPr>
        <p:txBody>
          <a:bodyPr/>
          <a:lstStyle/>
          <a:p>
            <a:pPr eaLnBrk="1" hangingPunct="1"/>
            <a:r>
              <a:rPr lang="es-ES" sz="2800" smtClean="0">
                <a:solidFill>
                  <a:srgbClr val="FF0000"/>
                </a:solidFill>
                <a:latin typeface="Garamond" pitchFamily="18" charset="0"/>
              </a:rPr>
              <a:t>Material genético: </a:t>
            </a:r>
            <a:r>
              <a:rPr lang="es-ES" sz="2800" smtClean="0">
                <a:solidFill>
                  <a:schemeClr val="bg1"/>
                </a:solidFill>
                <a:latin typeface="Garamond" pitchFamily="18" charset="0"/>
              </a:rPr>
              <a:t>De la única población existente.</a:t>
            </a:r>
          </a:p>
          <a:p>
            <a:pPr eaLnBrk="1" hangingPunct="1">
              <a:buFont typeface="Arial" charset="0"/>
              <a:buNone/>
            </a:pPr>
            <a:endParaRPr lang="es-ES" sz="2000" smtClean="0">
              <a:solidFill>
                <a:schemeClr val="bg1"/>
              </a:solidFill>
              <a:latin typeface="Garamond" pitchFamily="18" charset="0"/>
            </a:endParaRPr>
          </a:p>
          <a:p>
            <a:pPr eaLnBrk="1" hangingPunct="1"/>
            <a:r>
              <a:rPr lang="es-ES" sz="2800" smtClean="0">
                <a:solidFill>
                  <a:srgbClr val="FF0000"/>
                </a:solidFill>
                <a:latin typeface="Garamond" pitchFamily="18" charset="0"/>
              </a:rPr>
              <a:t>Número de Genotipos </a:t>
            </a:r>
            <a:r>
              <a:rPr lang="es-ES" sz="2800" smtClean="0">
                <a:solidFill>
                  <a:schemeClr val="bg1"/>
                </a:solidFill>
                <a:latin typeface="Garamond" pitchFamily="18" charset="0"/>
                <a:sym typeface="Wingdings" pitchFamily="2" charset="2"/>
              </a:rPr>
              <a:t> Análisis genético.</a:t>
            </a:r>
          </a:p>
          <a:p>
            <a:pPr eaLnBrk="1" hangingPunct="1"/>
            <a:endParaRPr lang="es-ES" sz="2000" smtClean="0">
              <a:solidFill>
                <a:schemeClr val="bg1"/>
              </a:solidFill>
              <a:latin typeface="Garamond" pitchFamily="18" charset="0"/>
              <a:sym typeface="Wingdings" pitchFamily="2" charset="2"/>
            </a:endParaRPr>
          </a:p>
          <a:p>
            <a:pPr eaLnBrk="1" hangingPunct="1"/>
            <a:r>
              <a:rPr lang="es-ES" sz="2800" smtClean="0">
                <a:solidFill>
                  <a:srgbClr val="FF0000"/>
                </a:solidFill>
                <a:latin typeface="Garamond" pitchFamily="18" charset="0"/>
                <a:sym typeface="Wingdings" pitchFamily="2" charset="2"/>
              </a:rPr>
              <a:t>Número de individuos </a:t>
            </a:r>
            <a:r>
              <a:rPr lang="es-ES" sz="2800" smtClean="0">
                <a:solidFill>
                  <a:schemeClr val="bg1"/>
                </a:solidFill>
                <a:latin typeface="Garamond" pitchFamily="18" charset="0"/>
                <a:sym typeface="Wingdings" pitchFamily="2" charset="2"/>
              </a:rPr>
              <a:t> Se determinará mediante modelización demográfica (RAMAS Ecolab)</a:t>
            </a:r>
          </a:p>
          <a:p>
            <a:pPr eaLnBrk="1" hangingPunct="1"/>
            <a:endParaRPr lang="es-ES" sz="2000" smtClean="0">
              <a:solidFill>
                <a:schemeClr val="bg1"/>
              </a:solidFill>
              <a:latin typeface="Garamond" pitchFamily="18" charset="0"/>
              <a:sym typeface="Wingdings" pitchFamily="2" charset="2"/>
            </a:endParaRPr>
          </a:p>
          <a:p>
            <a:pPr eaLnBrk="1" hangingPunct="1"/>
            <a:r>
              <a:rPr lang="es-ES" sz="2800" smtClean="0">
                <a:solidFill>
                  <a:srgbClr val="FF0000"/>
                </a:solidFill>
                <a:latin typeface="Garamond" pitchFamily="18" charset="0"/>
                <a:sym typeface="Wingdings" pitchFamily="2" charset="2"/>
              </a:rPr>
              <a:t>Material de propagación: </a:t>
            </a:r>
            <a:r>
              <a:rPr lang="es-ES" sz="2800" smtClean="0">
                <a:solidFill>
                  <a:schemeClr val="bg1"/>
                </a:solidFill>
                <a:latin typeface="Garamond" pitchFamily="18" charset="0"/>
                <a:sym typeface="Wingdings" pitchFamily="2" charset="2"/>
              </a:rPr>
              <a:t>Plántula</a:t>
            </a:r>
            <a:endParaRPr lang="es-ES" sz="2800" smtClean="0">
              <a:solidFill>
                <a:schemeClr val="bg1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6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077" name="Picture 2" descr="C:\Users\Sanjoa\Desktop\Fotos Puig Massanella\2008-12-05 090.JPG"/>
            <p:cNvPicPr>
              <a:picLocks noChangeAspect="1" noChangeArrowheads="1"/>
            </p:cNvPicPr>
            <p:nvPr/>
          </p:nvPicPr>
          <p:blipFill>
            <a:blip r:embed="rId3">
              <a:lum bright="-4000"/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blipFill dpi="0" rotWithShape="1">
              <a:blip r:embed="rId4">
                <a:lum bright="-4000"/>
              </a:blip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214313" y="214313"/>
              <a:ext cx="8715375" cy="6500812"/>
            </a:xfrm>
            <a:prstGeom prst="rect">
              <a:avLst/>
            </a:prstGeom>
            <a:solidFill>
              <a:schemeClr val="tx1">
                <a:alpha val="88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sp>
        <p:nvSpPr>
          <p:cNvPr id="3075" name="1 Título"/>
          <p:cNvSpPr>
            <a:spLocks noGrp="1"/>
          </p:cNvSpPr>
          <p:nvPr>
            <p:ph type="title"/>
          </p:nvPr>
        </p:nvSpPr>
        <p:spPr>
          <a:xfrm>
            <a:off x="914400" y="255588"/>
            <a:ext cx="7772400" cy="914400"/>
          </a:xfrm>
        </p:spPr>
        <p:txBody>
          <a:bodyPr/>
          <a:lstStyle/>
          <a:p>
            <a:pPr algn="l" eaLnBrk="1" hangingPunct="1"/>
            <a:r>
              <a:rPr lang="es-ES" sz="3200" smtClean="0">
                <a:solidFill>
                  <a:srgbClr val="FF0000"/>
                </a:solidFill>
                <a:latin typeface="Dutch801 Rm BT" pitchFamily="18" charset="0"/>
              </a:rPr>
              <a:t>CONTENIDO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552575"/>
            <a:ext cx="8015288" cy="5048250"/>
          </a:xfrm>
        </p:spPr>
        <p:txBody>
          <a:bodyPr rtlCol="0">
            <a:normAutofit/>
          </a:bodyPr>
          <a:lstStyle/>
          <a:p>
            <a:pPr marL="58293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s-ES" sz="2400" dirty="0" smtClean="0">
                <a:solidFill>
                  <a:schemeClr val="bg1"/>
                </a:solidFill>
                <a:latin typeface="Garamond" pitchFamily="18" charset="0"/>
              </a:rPr>
              <a:t>Introducción</a:t>
            </a:r>
          </a:p>
          <a:p>
            <a:pPr marL="58293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s-ES" sz="2400" dirty="0" smtClean="0">
                <a:solidFill>
                  <a:schemeClr val="bg1"/>
                </a:solidFill>
                <a:latin typeface="Garamond" pitchFamily="18" charset="0"/>
              </a:rPr>
              <a:t>Localización geográfica</a:t>
            </a:r>
          </a:p>
          <a:p>
            <a:pPr marL="58293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s-ES" sz="2400" dirty="0" smtClean="0">
                <a:solidFill>
                  <a:schemeClr val="bg1"/>
                </a:solidFill>
                <a:latin typeface="Garamond" pitchFamily="18" charset="0"/>
              </a:rPr>
              <a:t>Caracterización de la especie</a:t>
            </a:r>
          </a:p>
          <a:p>
            <a:pPr marL="58293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s-ES" sz="2400" dirty="0" smtClean="0">
                <a:solidFill>
                  <a:schemeClr val="bg1"/>
                </a:solidFill>
                <a:latin typeface="Garamond" pitchFamily="18" charset="0"/>
              </a:rPr>
              <a:t>Problemática</a:t>
            </a:r>
          </a:p>
          <a:p>
            <a:pPr marL="58293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s-ES" sz="2400" dirty="0" smtClean="0">
                <a:solidFill>
                  <a:schemeClr val="bg1"/>
                </a:solidFill>
                <a:latin typeface="Garamond" pitchFamily="18" charset="0"/>
              </a:rPr>
              <a:t>Hipótesis y Líneas de Actuación</a:t>
            </a:r>
          </a:p>
          <a:p>
            <a:pPr marL="58293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s-ES" sz="2400" dirty="0" smtClean="0">
                <a:solidFill>
                  <a:schemeClr val="bg1"/>
                </a:solidFill>
                <a:latin typeface="Garamond" pitchFamily="18" charset="0"/>
              </a:rPr>
              <a:t>Tipo de Restitución a realizar</a:t>
            </a:r>
          </a:p>
          <a:p>
            <a:pPr marL="58293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  <a:latin typeface="Garamond" pitchFamily="18" charset="0"/>
              </a:rPr>
              <a:t>Objetivos</a:t>
            </a:r>
          </a:p>
          <a:p>
            <a:pPr marL="58293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  <a:latin typeface="Garamond" pitchFamily="18" charset="0"/>
              </a:rPr>
              <a:t>Selección de la Localidad</a:t>
            </a:r>
          </a:p>
          <a:p>
            <a:pPr marL="58293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  <a:latin typeface="Garamond" pitchFamily="18" charset="0"/>
              </a:rPr>
              <a:t>Selección del Material</a:t>
            </a:r>
          </a:p>
          <a:p>
            <a:pPr marL="58293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  <a:latin typeface="Garamond" pitchFamily="18" charset="0"/>
              </a:rPr>
              <a:t>Actuaciones Complementarias</a:t>
            </a:r>
          </a:p>
          <a:p>
            <a:pPr marL="58293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s-ES" dirty="0" smtClean="0">
              <a:latin typeface="Garamond" pitchFamily="18" charset="0"/>
            </a:endParaRPr>
          </a:p>
          <a:p>
            <a:pPr marL="58293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s-ES" dirty="0" smtClean="0">
              <a:latin typeface="Garamond" pitchFamily="18" charset="0"/>
            </a:endParaRPr>
          </a:p>
          <a:p>
            <a:pPr marL="58293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s-ES" dirty="0" smtClean="0">
              <a:latin typeface="Garamond" pitchFamily="18" charset="0"/>
            </a:endParaRPr>
          </a:p>
          <a:p>
            <a:pPr marL="58293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s-ES" dirty="0" smtClean="0">
              <a:latin typeface="Garamond" pitchFamily="18" charset="0"/>
            </a:endParaRPr>
          </a:p>
          <a:p>
            <a:pPr marL="58293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s-ES" dirty="0" smtClean="0">
              <a:latin typeface="Garamond" pitchFamily="18" charset="0"/>
            </a:endParaRPr>
          </a:p>
          <a:p>
            <a:pPr marL="58293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s-ES" dirty="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4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1509" name="Picture 2" descr="C:\Users\Sanjoa\Desktop\Fotos Puig Massanella\2008-12-05 090.JPG"/>
            <p:cNvPicPr>
              <a:picLocks noChangeAspect="1" noChangeArrowheads="1"/>
            </p:cNvPicPr>
            <p:nvPr/>
          </p:nvPicPr>
          <p:blipFill>
            <a:blip r:embed="rId3">
              <a:lum bright="-4000"/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blipFill dpi="0" rotWithShape="1">
              <a:blip r:embed="rId4">
                <a:lum bright="-4000"/>
              </a:blip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214313" y="214313"/>
              <a:ext cx="8715375" cy="6500812"/>
            </a:xfrm>
            <a:prstGeom prst="rect">
              <a:avLst/>
            </a:prstGeom>
            <a:solidFill>
              <a:schemeClr val="tx1">
                <a:alpha val="8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sp>
        <p:nvSpPr>
          <p:cNvPr id="21507" name="1 Título"/>
          <p:cNvSpPr>
            <a:spLocks noGrp="1"/>
          </p:cNvSpPr>
          <p:nvPr>
            <p:ph type="title"/>
          </p:nvPr>
        </p:nvSpPr>
        <p:spPr>
          <a:xfrm>
            <a:off x="500063" y="512763"/>
            <a:ext cx="8358187" cy="914400"/>
          </a:xfrm>
        </p:spPr>
        <p:txBody>
          <a:bodyPr/>
          <a:lstStyle/>
          <a:p>
            <a:pPr algn="l" eaLnBrk="1" hangingPunct="1"/>
            <a:r>
              <a:rPr lang="es-ES" sz="3200" smtClean="0">
                <a:solidFill>
                  <a:schemeClr val="bg1"/>
                </a:solidFill>
                <a:latin typeface="Dutch801 Rm BT" pitchFamily="18" charset="0"/>
              </a:rPr>
              <a:t>10. ACTUACIONES COMPLEMENTARIAS</a:t>
            </a:r>
          </a:p>
        </p:txBody>
      </p:sp>
      <p:sp>
        <p:nvSpPr>
          <p:cNvPr id="21508" name="2 Marcador de contenido"/>
          <p:cNvSpPr>
            <a:spLocks noGrp="1"/>
          </p:cNvSpPr>
          <p:nvPr>
            <p:ph idx="1"/>
          </p:nvPr>
        </p:nvSpPr>
        <p:spPr>
          <a:xfrm>
            <a:off x="174625" y="1471613"/>
            <a:ext cx="8683625" cy="4525962"/>
          </a:xfrm>
        </p:spPr>
        <p:txBody>
          <a:bodyPr/>
          <a:lstStyle/>
          <a:p>
            <a:pPr algn="just" eaLnBrk="1" hangingPunct="1"/>
            <a:r>
              <a:rPr lang="es-ES" sz="2800" smtClean="0">
                <a:solidFill>
                  <a:srgbClr val="FFFF00"/>
                </a:solidFill>
                <a:latin typeface="Garamond" pitchFamily="18" charset="0"/>
              </a:rPr>
              <a:t>Conservación ex-situ</a:t>
            </a:r>
          </a:p>
          <a:p>
            <a:pPr lvl="1" algn="just" eaLnBrk="1" hangingPunct="1"/>
            <a:r>
              <a:rPr lang="es-ES" sz="2400" smtClean="0">
                <a:solidFill>
                  <a:schemeClr val="bg1"/>
                </a:solidFill>
                <a:latin typeface="Garamond" pitchFamily="18" charset="0"/>
              </a:rPr>
              <a:t>Banco de semillas: Actualmente en Banco de Germoplasma del Jardín Botánico de Sòller (con posibles trazas de hibridación).</a:t>
            </a:r>
          </a:p>
          <a:p>
            <a:pPr lvl="1" algn="just" eaLnBrk="1" hangingPunct="1">
              <a:buFont typeface="Arial" charset="0"/>
              <a:buNone/>
            </a:pPr>
            <a:endParaRPr lang="es-ES" sz="2000" smtClean="0">
              <a:solidFill>
                <a:schemeClr val="bg1"/>
              </a:solidFill>
              <a:latin typeface="Garamond" pitchFamily="18" charset="0"/>
            </a:endParaRPr>
          </a:p>
          <a:p>
            <a:pPr algn="just" eaLnBrk="1" hangingPunct="1"/>
            <a:r>
              <a:rPr lang="es-ES" sz="2800" smtClean="0">
                <a:solidFill>
                  <a:schemeClr val="bg1"/>
                </a:solidFill>
                <a:latin typeface="Garamond" pitchFamily="18" charset="0"/>
              </a:rPr>
              <a:t>Continuar con el </a:t>
            </a:r>
            <a:r>
              <a:rPr lang="es-ES" sz="2800" smtClean="0">
                <a:solidFill>
                  <a:srgbClr val="FFFF00"/>
                </a:solidFill>
                <a:latin typeface="Garamond" pitchFamily="18" charset="0"/>
              </a:rPr>
              <a:t>seguimiento de la población</a:t>
            </a:r>
            <a:r>
              <a:rPr lang="es-ES" sz="2800" smtClean="0">
                <a:solidFill>
                  <a:schemeClr val="bg1"/>
                </a:solidFill>
                <a:latin typeface="Garamond" pitchFamily="18" charset="0"/>
              </a:rPr>
              <a:t> originaria.</a:t>
            </a:r>
          </a:p>
          <a:p>
            <a:pPr algn="just" eaLnBrk="1" hangingPunct="1">
              <a:buFont typeface="Arial" charset="0"/>
              <a:buNone/>
            </a:pPr>
            <a:endParaRPr lang="es-ES" sz="2000" smtClean="0">
              <a:solidFill>
                <a:schemeClr val="bg1"/>
              </a:solidFill>
              <a:latin typeface="Garamond" pitchFamily="18" charset="0"/>
            </a:endParaRPr>
          </a:p>
          <a:p>
            <a:pPr algn="just" eaLnBrk="1" hangingPunct="1"/>
            <a:r>
              <a:rPr lang="es-ES" sz="2800" smtClean="0">
                <a:solidFill>
                  <a:srgbClr val="FFFF00"/>
                </a:solidFill>
                <a:latin typeface="Garamond" pitchFamily="18" charset="0"/>
              </a:rPr>
              <a:t>Educación ambiental</a:t>
            </a:r>
            <a:r>
              <a:rPr lang="es-ES" sz="2800" smtClean="0">
                <a:solidFill>
                  <a:schemeClr val="bg1"/>
                </a:solidFill>
                <a:latin typeface="Garamond" pitchFamily="18" charset="0"/>
              </a:rPr>
              <a:t>:</a:t>
            </a:r>
          </a:p>
          <a:p>
            <a:pPr lvl="1" algn="just" eaLnBrk="1" hangingPunct="1"/>
            <a:r>
              <a:rPr lang="es-ES" sz="2400" smtClean="0">
                <a:solidFill>
                  <a:schemeClr val="bg1"/>
                </a:solidFill>
                <a:latin typeface="Garamond" pitchFamily="18" charset="0"/>
              </a:rPr>
              <a:t>Reducir el riesgo de recolección, pisoteo, etc.</a:t>
            </a:r>
          </a:p>
          <a:p>
            <a:pPr lvl="1" algn="just" eaLnBrk="1" hangingPunct="1"/>
            <a:r>
              <a:rPr lang="es-ES" sz="2400" smtClean="0">
                <a:solidFill>
                  <a:schemeClr val="bg1"/>
                </a:solidFill>
                <a:latin typeface="Garamond" pitchFamily="18" charset="0"/>
              </a:rPr>
              <a:t>Reducir el riesgo de incendio</a:t>
            </a:r>
            <a:endParaRPr lang="es-ES" sz="2000" smtClean="0">
              <a:solidFill>
                <a:schemeClr val="bg1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253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pic>
        <p:nvPicPr>
          <p:cNvPr id="22532" name="Picture 2" descr="C:\Users\Sanjoa\Desktop\Fotos Puig Massanella\2008-12-05 090.JPG"/>
          <p:cNvPicPr>
            <a:picLocks noChangeAspect="1" noChangeArrowheads="1"/>
          </p:cNvPicPr>
          <p:nvPr/>
        </p:nvPicPr>
        <p:blipFill>
          <a:blip r:embed="rId3">
            <a:lum bright="-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4">
              <a:lum bright="-4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1071563" y="1500188"/>
            <a:ext cx="67865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Goudy Stout" pitchFamily="18" charset="0"/>
              </a:rPr>
              <a:t>Muchas 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6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4101" name="Picture 2" descr="C:\Users\Sanjoa\Desktop\Fotos Puig Massanella\2008-12-05 090.JPG"/>
            <p:cNvPicPr>
              <a:picLocks noChangeAspect="1" noChangeArrowheads="1"/>
            </p:cNvPicPr>
            <p:nvPr/>
          </p:nvPicPr>
          <p:blipFill>
            <a:blip r:embed="rId3">
              <a:lum bright="-4000"/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blipFill dpi="0" rotWithShape="1">
              <a:blip r:embed="rId4">
                <a:lum bright="-4000"/>
              </a:blip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214313" y="214313"/>
              <a:ext cx="8786812" cy="6500812"/>
            </a:xfrm>
            <a:prstGeom prst="rect">
              <a:avLst/>
            </a:prstGeom>
            <a:solidFill>
              <a:schemeClr val="tx1">
                <a:alpha val="8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sp>
        <p:nvSpPr>
          <p:cNvPr id="409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s-ES" sz="3200" smtClean="0">
                <a:solidFill>
                  <a:schemeClr val="bg1"/>
                </a:solidFill>
                <a:latin typeface="Dutch801 Rm BT" pitchFamily="18" charset="0"/>
              </a:rPr>
              <a:t>1. INTRODUCCIÓN</a:t>
            </a:r>
          </a:p>
        </p:txBody>
      </p:sp>
      <p:sp>
        <p:nvSpPr>
          <p:cNvPr id="4100" name="2 Marcador de contenido"/>
          <p:cNvSpPr>
            <a:spLocks noGrp="1"/>
          </p:cNvSpPr>
          <p:nvPr>
            <p:ph idx="1"/>
          </p:nvPr>
        </p:nvSpPr>
        <p:spPr>
          <a:xfrm>
            <a:off x="225425" y="1428750"/>
            <a:ext cx="8775700" cy="46974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" i="1" smtClean="0">
                <a:solidFill>
                  <a:schemeClr val="bg1"/>
                </a:solidFill>
                <a:latin typeface="Garamond" pitchFamily="18" charset="0"/>
              </a:rPr>
              <a:t>              </a:t>
            </a:r>
            <a:r>
              <a:rPr lang="es-ES" i="1" smtClean="0">
                <a:solidFill>
                  <a:srgbClr val="00B050"/>
                </a:solidFill>
                <a:latin typeface="Garamond" pitchFamily="18" charset="0"/>
              </a:rPr>
              <a:t>Arenaria bolosii </a:t>
            </a:r>
            <a:r>
              <a:rPr lang="es-ES" i="1" smtClean="0">
                <a:solidFill>
                  <a:schemeClr val="bg1"/>
                </a:solidFill>
                <a:latin typeface="Garamond" pitchFamily="18" charset="0"/>
              </a:rPr>
              <a:t>, </a:t>
            </a:r>
            <a:r>
              <a:rPr lang="es-ES" sz="2400" smtClean="0">
                <a:solidFill>
                  <a:schemeClr val="bg1"/>
                </a:solidFill>
                <a:latin typeface="Garamond" pitchFamily="18" charset="0"/>
              </a:rPr>
              <a:t>especie en peligro.</a:t>
            </a:r>
            <a:r>
              <a:rPr lang="es-ES" sz="2400" smtClean="0"/>
              <a:t> </a:t>
            </a:r>
          </a:p>
          <a:p>
            <a:pPr eaLnBrk="1" hangingPunct="1">
              <a:buFont typeface="Arial" charset="0"/>
              <a:buNone/>
            </a:pPr>
            <a:endParaRPr lang="es-ES" sz="1000" smtClean="0"/>
          </a:p>
          <a:p>
            <a:pPr algn="just" eaLnBrk="1" hangingPunct="1">
              <a:buFont typeface="Arial" charset="0"/>
              <a:buNone/>
            </a:pPr>
            <a:r>
              <a:rPr lang="es-ES" sz="2000" smtClean="0">
                <a:solidFill>
                  <a:schemeClr val="bg1"/>
                </a:solidFill>
                <a:latin typeface="Garamond" pitchFamily="18" charset="0"/>
              </a:rPr>
              <a:t>(Probabilidad de extinción en su hábitat natural de al menos el 50% en 10 años o en 3 generaciones, según criterios de la UICN).</a:t>
            </a:r>
          </a:p>
          <a:p>
            <a:pPr eaLnBrk="1" hangingPunct="1">
              <a:buFont typeface="Arial" charset="0"/>
              <a:buNone/>
            </a:pPr>
            <a:endParaRPr lang="es-ES" sz="2400" smtClean="0">
              <a:solidFill>
                <a:schemeClr val="bg1"/>
              </a:solidFill>
              <a:latin typeface="Garamond" pitchFamily="18" charset="0"/>
            </a:endParaRPr>
          </a:p>
          <a:p>
            <a:pPr eaLnBrk="1" hangingPunct="1"/>
            <a:r>
              <a:rPr lang="es-ES" sz="2400" smtClean="0">
                <a:solidFill>
                  <a:srgbClr val="FFC000"/>
                </a:solidFill>
                <a:latin typeface="Garamond" pitchFamily="18" charset="0"/>
              </a:rPr>
              <a:t>España:</a:t>
            </a:r>
          </a:p>
          <a:p>
            <a:pPr lvl="1" eaLnBrk="1" hangingPunct="1">
              <a:buFont typeface="Arial" charset="0"/>
              <a:buNone/>
            </a:pPr>
            <a:r>
              <a:rPr lang="es-ES" sz="2000" smtClean="0">
                <a:solidFill>
                  <a:schemeClr val="bg1"/>
                </a:solidFill>
                <a:latin typeface="Garamond" pitchFamily="18" charset="0"/>
              </a:rPr>
              <a:t>-    Lista Roja de Flora Vascular Española</a:t>
            </a:r>
          </a:p>
          <a:p>
            <a:pPr lvl="1" eaLnBrk="1" hangingPunct="1">
              <a:buFontTx/>
              <a:buChar char="-"/>
            </a:pPr>
            <a:r>
              <a:rPr lang="es-ES" sz="2000" smtClean="0">
                <a:solidFill>
                  <a:schemeClr val="bg1"/>
                </a:solidFill>
                <a:latin typeface="Garamond" pitchFamily="18" charset="0"/>
              </a:rPr>
              <a:t>Catálogo Balear de Especies Amenazadas y de Especial Protección: </a:t>
            </a:r>
            <a:r>
              <a:rPr lang="es-ES" sz="2000" smtClean="0">
                <a:solidFill>
                  <a:srgbClr val="FF0000"/>
                </a:solidFill>
                <a:latin typeface="Garamond" pitchFamily="18" charset="0"/>
              </a:rPr>
              <a:t>Vulnerable</a:t>
            </a:r>
          </a:p>
          <a:p>
            <a:pPr lvl="1" eaLnBrk="1" hangingPunct="1">
              <a:buFontTx/>
              <a:buChar char="-"/>
            </a:pPr>
            <a:endParaRPr lang="es-ES" sz="2000" smtClean="0">
              <a:solidFill>
                <a:schemeClr val="bg1"/>
              </a:solidFill>
              <a:latin typeface="Garamond" pitchFamily="18" charset="0"/>
            </a:endParaRPr>
          </a:p>
          <a:p>
            <a:pPr eaLnBrk="1" hangingPunct="1"/>
            <a:r>
              <a:rPr lang="es-ES" sz="2400" smtClean="0">
                <a:solidFill>
                  <a:srgbClr val="FFC000"/>
                </a:solidFill>
                <a:latin typeface="Garamond" pitchFamily="18" charset="0"/>
              </a:rPr>
              <a:t>Internacional:</a:t>
            </a:r>
          </a:p>
          <a:p>
            <a:pPr lvl="1" eaLnBrk="1" hangingPunct="1">
              <a:buFontTx/>
              <a:buChar char="-"/>
            </a:pPr>
            <a:r>
              <a:rPr lang="es-ES" sz="2000" smtClean="0">
                <a:solidFill>
                  <a:schemeClr val="bg1"/>
                </a:solidFill>
                <a:latin typeface="Garamond" pitchFamily="18" charset="0"/>
              </a:rPr>
              <a:t>Lista Roja de Especies Amenazadas de la UICN: </a:t>
            </a:r>
            <a:r>
              <a:rPr lang="es-ES" sz="2000" smtClean="0">
                <a:solidFill>
                  <a:srgbClr val="FF0000"/>
                </a:solidFill>
                <a:latin typeface="Garamond" pitchFamily="18" charset="0"/>
              </a:rPr>
              <a:t>En Peligro Crítico (CR)</a:t>
            </a:r>
          </a:p>
          <a:p>
            <a:pPr lvl="1" eaLnBrk="1" hangingPunct="1">
              <a:buFontTx/>
              <a:buChar char="-"/>
            </a:pPr>
            <a:r>
              <a:rPr lang="es-ES" sz="2000" smtClean="0">
                <a:solidFill>
                  <a:schemeClr val="bg1"/>
                </a:solidFill>
                <a:latin typeface="Garamond" pitchFamily="18" charset="0"/>
              </a:rPr>
              <a:t>Anexos del Convenio de Berna y en la Directiva Hábitats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23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5135" name="16 Grupo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5137" name="7 Grupo"/>
              <p:cNvGrpSpPr>
                <a:grpSpLocks/>
              </p:cNvGrpSpPr>
              <p:nvPr/>
            </p:nvGrpSpPr>
            <p:grpSpPr bwMode="auto">
              <a:xfrm>
                <a:off x="0" y="0"/>
                <a:ext cx="9144000" cy="6858000"/>
                <a:chOff x="1447800" y="962025"/>
                <a:chExt cx="6248400" cy="4933950"/>
              </a:xfrm>
            </p:grpSpPr>
            <p:grpSp>
              <p:nvGrpSpPr>
                <p:cNvPr id="5139" name="5 Grupo"/>
                <p:cNvGrpSpPr>
                  <a:grpSpLocks/>
                </p:cNvGrpSpPr>
                <p:nvPr/>
              </p:nvGrpSpPr>
              <p:grpSpPr bwMode="auto">
                <a:xfrm>
                  <a:off x="1447800" y="962025"/>
                  <a:ext cx="6248400" cy="4933950"/>
                  <a:chOff x="1447800" y="962025"/>
                  <a:chExt cx="6248400" cy="4933950"/>
                </a:xfrm>
              </p:grpSpPr>
              <p:pic>
                <p:nvPicPr>
                  <p:cNvPr id="5141" name="Picture 2" descr="C:\Users\Sanjoa\Desktop\españa.JPG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1447800" y="962025"/>
                    <a:ext cx="6248400" cy="49339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142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6000760" y="5643578"/>
                    <a:ext cx="1609725" cy="1143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2" name="11 O"/>
                <p:cNvSpPr/>
                <p:nvPr/>
              </p:nvSpPr>
              <p:spPr>
                <a:xfrm>
                  <a:off x="6865250" y="3617450"/>
                  <a:ext cx="213704" cy="214718"/>
                </a:xfrm>
                <a:prstGeom prst="flowChartOr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</p:grpSp>
          <p:sp>
            <p:nvSpPr>
              <p:cNvPr id="5138" name="15 CuadroTexto"/>
              <p:cNvSpPr txBox="1">
                <a:spLocks noChangeArrowheads="1"/>
              </p:cNvSpPr>
              <p:nvPr/>
            </p:nvSpPr>
            <p:spPr bwMode="auto">
              <a:xfrm>
                <a:off x="7143768" y="3046052"/>
                <a:ext cx="1785949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s-ES" b="1">
                    <a:latin typeface="Garamond" pitchFamily="18" charset="0"/>
                  </a:rPr>
                  <a:t>Mallorca</a:t>
                </a:r>
              </a:p>
              <a:p>
                <a:pPr algn="ctr"/>
                <a:r>
                  <a:rPr lang="es-ES" b="1">
                    <a:latin typeface="Garamond" pitchFamily="18" charset="0"/>
                  </a:rPr>
                  <a:t> (Islas Baleares)</a:t>
                </a:r>
              </a:p>
            </p:txBody>
          </p:sp>
        </p:grpSp>
        <p:pic>
          <p:nvPicPr>
            <p:cNvPr id="5136" name="Picture 8" descr="C:\Users\Sanjoa\AppData\Local\Microsoft\Windows\Temporary Internet Files\Content.IE5\7WYB2WRT\MCNA01452_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8596" y="6000768"/>
              <a:ext cx="587242" cy="6070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1 Título"/>
          <p:cNvSpPr>
            <a:spLocks noGrp="1"/>
          </p:cNvSpPr>
          <p:nvPr>
            <p:ph type="title"/>
          </p:nvPr>
        </p:nvSpPr>
        <p:spPr>
          <a:xfrm>
            <a:off x="141288" y="0"/>
            <a:ext cx="8358187" cy="914400"/>
          </a:xfrm>
        </p:spPr>
        <p:txBody>
          <a:bodyPr/>
          <a:lstStyle/>
          <a:p>
            <a:pPr algn="l" eaLnBrk="1" hangingPunct="1"/>
            <a:r>
              <a:rPr lang="es-ES" sz="3200" smtClean="0">
                <a:latin typeface="Dutch801 Rm BT" pitchFamily="18" charset="0"/>
              </a:rPr>
              <a:t>2. LOCALIZACIÓN GEOGRÁFICA</a:t>
            </a:r>
          </a:p>
        </p:txBody>
      </p:sp>
      <p:grpSp>
        <p:nvGrpSpPr>
          <p:cNvPr id="6" name="27 Grupo"/>
          <p:cNvGrpSpPr>
            <a:grpSpLocks/>
          </p:cNvGrpSpPr>
          <p:nvPr/>
        </p:nvGrpSpPr>
        <p:grpSpPr bwMode="auto">
          <a:xfrm>
            <a:off x="220663" y="985838"/>
            <a:ext cx="7994650" cy="5438775"/>
            <a:chOff x="220118" y="986022"/>
            <a:chExt cx="7995220" cy="5438788"/>
          </a:xfrm>
        </p:grpSpPr>
        <p:grpSp>
          <p:nvGrpSpPr>
            <p:cNvPr id="5125" name="25 Grupo"/>
            <p:cNvGrpSpPr>
              <a:grpSpLocks/>
            </p:cNvGrpSpPr>
            <p:nvPr/>
          </p:nvGrpSpPr>
          <p:grpSpPr bwMode="auto">
            <a:xfrm>
              <a:off x="220118" y="986022"/>
              <a:ext cx="6653226" cy="5438788"/>
              <a:chOff x="142844" y="857232"/>
              <a:chExt cx="6653226" cy="5438788"/>
            </a:xfrm>
          </p:grpSpPr>
          <p:grpSp>
            <p:nvGrpSpPr>
              <p:cNvPr id="5127" name="11 Grupo"/>
              <p:cNvGrpSpPr>
                <a:grpSpLocks/>
              </p:cNvGrpSpPr>
              <p:nvPr/>
            </p:nvGrpSpPr>
            <p:grpSpPr bwMode="auto">
              <a:xfrm>
                <a:off x="142844" y="857232"/>
                <a:ext cx="6653226" cy="5438788"/>
                <a:chOff x="242888" y="352425"/>
                <a:chExt cx="8658225" cy="6153150"/>
              </a:xfrm>
            </p:grpSpPr>
            <p:grpSp>
              <p:nvGrpSpPr>
                <p:cNvPr id="5129" name="3 Grupo"/>
                <p:cNvGrpSpPr>
                  <a:grpSpLocks/>
                </p:cNvGrpSpPr>
                <p:nvPr/>
              </p:nvGrpSpPr>
              <p:grpSpPr bwMode="auto">
                <a:xfrm>
                  <a:off x="242888" y="352425"/>
                  <a:ext cx="8658225" cy="6153150"/>
                  <a:chOff x="242888" y="352425"/>
                  <a:chExt cx="8658225" cy="6153150"/>
                </a:xfrm>
              </p:grpSpPr>
              <p:pic>
                <p:nvPicPr>
                  <p:cNvPr id="5133" name="Picture 2" descr="C:\Users\Sanjoa\Desktop\mallorca.JPG"/>
                  <p:cNvPicPr>
                    <a:picLocks noChangeAspect="1" noChangeArrowheads="1"/>
                  </p:cNvPicPr>
                  <p:nvPr/>
                </p:nvPicPr>
                <p:blipFill>
                  <a:blip r:embed="rId6"/>
                  <a:srcRect/>
                  <a:stretch>
                    <a:fillRect/>
                  </a:stretch>
                </p:blipFill>
                <p:spPr bwMode="auto">
                  <a:xfrm>
                    <a:off x="242888" y="352425"/>
                    <a:ext cx="8658225" cy="6153150"/>
                  </a:xfrm>
                  <a:prstGeom prst="rect">
                    <a:avLst/>
                  </a:prstGeom>
                  <a:noFill/>
                  <a:ln w="349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</p:pic>
              <p:pic>
                <p:nvPicPr>
                  <p:cNvPr id="5134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7"/>
                  <a:srcRect/>
                  <a:stretch>
                    <a:fillRect/>
                  </a:stretch>
                </p:blipFill>
                <p:spPr bwMode="auto">
                  <a:xfrm>
                    <a:off x="357158" y="6215082"/>
                    <a:ext cx="2071702" cy="162242"/>
                  </a:xfrm>
                  <a:prstGeom prst="rect">
                    <a:avLst/>
                  </a:prstGeom>
                  <a:noFill/>
                  <a:ln w="349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7" name="16 O"/>
                <p:cNvSpPr/>
                <p:nvPr/>
              </p:nvSpPr>
              <p:spPr>
                <a:xfrm>
                  <a:off x="3773770" y="1904183"/>
                  <a:ext cx="212804" cy="213725"/>
                </a:xfrm>
                <a:prstGeom prst="flowChartOr">
                  <a:avLst/>
                </a:prstGeom>
                <a:solidFill>
                  <a:srgbClr val="FF0000"/>
                </a:solidFill>
                <a:ln w="349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18" name="17 Llamada de flecha hacia abajo"/>
                <p:cNvSpPr/>
                <p:nvPr/>
              </p:nvSpPr>
              <p:spPr>
                <a:xfrm>
                  <a:off x="2808925" y="1086995"/>
                  <a:ext cx="2202412" cy="770491"/>
                </a:xfrm>
                <a:prstGeom prst="downArrowCallout">
                  <a:avLst>
                    <a:gd name="adj1" fmla="val 21394"/>
                    <a:gd name="adj2" fmla="val 21395"/>
                    <a:gd name="adj3" fmla="val 25000"/>
                    <a:gd name="adj4" fmla="val 50555"/>
                  </a:avLst>
                </a:prstGeom>
                <a:solidFill>
                  <a:schemeClr val="accent6">
                    <a:lumMod val="50000"/>
                    <a:alpha val="84000"/>
                  </a:schemeClr>
                </a:solidFill>
                <a:ln w="349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19" name="18 CuadroTexto"/>
                <p:cNvSpPr txBox="1"/>
                <p:nvPr/>
              </p:nvSpPr>
              <p:spPr>
                <a:xfrm>
                  <a:off x="2794462" y="1074423"/>
                  <a:ext cx="2309846" cy="418471"/>
                </a:xfrm>
                <a:prstGeom prst="rect">
                  <a:avLst/>
                </a:prstGeom>
                <a:noFill/>
                <a:ln w="34925">
                  <a:noFill/>
                </a:ln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ES" b="1" i="1" dirty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cs typeface="+mn-cs"/>
                    </a:rPr>
                    <a:t>Arenaria bolosii</a:t>
                  </a:r>
                </a:p>
              </p:txBody>
            </p:sp>
          </p:grpSp>
          <p:pic>
            <p:nvPicPr>
              <p:cNvPr id="5128" name="Picture 8" descr="C:\Users\Sanjoa\AppData\Local\Microsoft\Windows\Temporary Internet Files\Content.IE5\7WYB2WRT\MCNA01452_0000[1].wmf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143636" y="5643578"/>
                <a:ext cx="587242" cy="6070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7" name="26 Flecha doblada"/>
            <p:cNvSpPr/>
            <p:nvPr/>
          </p:nvSpPr>
          <p:spPr>
            <a:xfrm rot="10800000">
              <a:off x="7215142" y="4286442"/>
              <a:ext cx="1000196" cy="1000127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>
          <a:xfrm>
            <a:off x="141288" y="0"/>
            <a:ext cx="8358187" cy="914400"/>
          </a:xfrm>
        </p:spPr>
        <p:txBody>
          <a:bodyPr/>
          <a:lstStyle/>
          <a:p>
            <a:pPr algn="l" eaLnBrk="1" hangingPunct="1"/>
            <a:r>
              <a:rPr lang="es-ES" sz="3200" smtClean="0">
                <a:solidFill>
                  <a:schemeClr val="bg1"/>
                </a:solidFill>
                <a:latin typeface="Dutch801 Rm BT" pitchFamily="18" charset="0"/>
              </a:rPr>
              <a:t>2. LOCALIZACIÓN GEOGRÁFICA</a:t>
            </a:r>
          </a:p>
        </p:txBody>
      </p:sp>
      <p:grpSp>
        <p:nvGrpSpPr>
          <p:cNvPr id="6147" name="91 Grupo"/>
          <p:cNvGrpSpPr>
            <a:grpSpLocks/>
          </p:cNvGrpSpPr>
          <p:nvPr/>
        </p:nvGrpSpPr>
        <p:grpSpPr bwMode="auto">
          <a:xfrm>
            <a:off x="38100" y="720725"/>
            <a:ext cx="4357688" cy="4594225"/>
            <a:chOff x="38637" y="38637"/>
            <a:chExt cx="4357719" cy="4593727"/>
          </a:xfrm>
        </p:grpSpPr>
        <p:pic>
          <p:nvPicPr>
            <p:cNvPr id="6164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637" y="38637"/>
              <a:ext cx="4357719" cy="4593727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</p:pic>
        <p:grpSp>
          <p:nvGrpSpPr>
            <p:cNvPr id="6165" name="29 Grupo"/>
            <p:cNvGrpSpPr>
              <a:grpSpLocks/>
            </p:cNvGrpSpPr>
            <p:nvPr/>
          </p:nvGrpSpPr>
          <p:grpSpPr bwMode="auto">
            <a:xfrm>
              <a:off x="3071802" y="1351462"/>
              <a:ext cx="553792" cy="437882"/>
              <a:chOff x="3071802" y="1351462"/>
              <a:chExt cx="553792" cy="437882"/>
            </a:xfrm>
          </p:grpSpPr>
          <p:sp>
            <p:nvSpPr>
              <p:cNvPr id="95" name="94 Forma libre"/>
              <p:cNvSpPr/>
              <p:nvPr/>
            </p:nvSpPr>
            <p:spPr>
              <a:xfrm>
                <a:off x="3072372" y="1351358"/>
                <a:ext cx="552454" cy="438103"/>
              </a:xfrm>
              <a:custGeom>
                <a:avLst/>
                <a:gdLst>
                  <a:gd name="connsiteX0" fmla="*/ 0 w 553792"/>
                  <a:gd name="connsiteY0" fmla="*/ 128789 h 437882"/>
                  <a:gd name="connsiteX1" fmla="*/ 0 w 553792"/>
                  <a:gd name="connsiteY1" fmla="*/ 296214 h 437882"/>
                  <a:gd name="connsiteX2" fmla="*/ 115910 w 553792"/>
                  <a:gd name="connsiteY2" fmla="*/ 412124 h 437882"/>
                  <a:gd name="connsiteX3" fmla="*/ 437882 w 553792"/>
                  <a:gd name="connsiteY3" fmla="*/ 437882 h 437882"/>
                  <a:gd name="connsiteX4" fmla="*/ 553792 w 553792"/>
                  <a:gd name="connsiteY4" fmla="*/ 347729 h 437882"/>
                  <a:gd name="connsiteX5" fmla="*/ 489397 w 553792"/>
                  <a:gd name="connsiteY5" fmla="*/ 90152 h 437882"/>
                  <a:gd name="connsiteX6" fmla="*/ 360608 w 553792"/>
                  <a:gd name="connsiteY6" fmla="*/ 38637 h 437882"/>
                  <a:gd name="connsiteX7" fmla="*/ 231820 w 553792"/>
                  <a:gd name="connsiteY7" fmla="*/ 0 h 437882"/>
                  <a:gd name="connsiteX8" fmla="*/ 25758 w 553792"/>
                  <a:gd name="connsiteY8" fmla="*/ 77273 h 437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92" h="437882">
                    <a:moveTo>
                      <a:pt x="0" y="128789"/>
                    </a:moveTo>
                    <a:lnTo>
                      <a:pt x="0" y="296214"/>
                    </a:lnTo>
                    <a:lnTo>
                      <a:pt x="115910" y="412124"/>
                    </a:lnTo>
                    <a:lnTo>
                      <a:pt x="437882" y="437882"/>
                    </a:lnTo>
                    <a:lnTo>
                      <a:pt x="553792" y="347729"/>
                    </a:lnTo>
                    <a:lnTo>
                      <a:pt x="489397" y="90152"/>
                    </a:lnTo>
                    <a:lnTo>
                      <a:pt x="360608" y="38637"/>
                    </a:lnTo>
                    <a:lnTo>
                      <a:pt x="231820" y="0"/>
                    </a:lnTo>
                    <a:lnTo>
                      <a:pt x="25758" y="77273"/>
                    </a:lnTo>
                  </a:path>
                </a:pathLst>
              </a:custGeom>
              <a:solidFill>
                <a:srgbClr val="FF0000">
                  <a:alpha val="64000"/>
                </a:srgbClr>
              </a:solidFill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cxnSp>
            <p:nvCxnSpPr>
              <p:cNvPr id="96" name="95 Conector recto"/>
              <p:cNvCxnSpPr>
                <a:stCxn id="95" idx="0"/>
                <a:endCxn id="95" idx="8"/>
              </p:cNvCxnSpPr>
              <p:nvPr/>
            </p:nvCxnSpPr>
            <p:spPr>
              <a:xfrm flipV="1">
                <a:off x="3072372" y="1429137"/>
                <a:ext cx="25400" cy="5079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148" name="96 CuadroTexto"/>
          <p:cNvSpPr txBox="1">
            <a:spLocks noChangeArrowheads="1"/>
          </p:cNvSpPr>
          <p:nvPr/>
        </p:nvSpPr>
        <p:spPr bwMode="auto">
          <a:xfrm>
            <a:off x="0" y="5329238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800" b="1" i="1">
                <a:latin typeface="Garamond" pitchFamily="18" charset="0"/>
              </a:rPr>
              <a:t>Arenaria bolosii</a:t>
            </a:r>
            <a:endParaRPr lang="es-ES" sz="800" i="1">
              <a:latin typeface="Garamond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s-ES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b="1">
                <a:solidFill>
                  <a:srgbClr val="00B050"/>
                </a:solidFill>
                <a:latin typeface="Garamond" pitchFamily="18" charset="0"/>
              </a:rPr>
              <a:t>Localización: </a:t>
            </a:r>
            <a:r>
              <a:rPr lang="es-ES">
                <a:solidFill>
                  <a:schemeClr val="bg1"/>
                </a:solidFill>
                <a:latin typeface="Garamond" pitchFamily="18" charset="0"/>
              </a:rPr>
              <a:t>Macizo de Puig de Massanella (Sierra de Tramontana)</a:t>
            </a:r>
          </a:p>
          <a:p>
            <a:pPr lvl="1">
              <a:buFont typeface="Wingdings" pitchFamily="2" charset="2"/>
              <a:buChar char="§"/>
            </a:pPr>
            <a:r>
              <a:rPr lang="es-ES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b="1">
                <a:solidFill>
                  <a:srgbClr val="00B050"/>
                </a:solidFill>
                <a:latin typeface="Garamond" pitchFamily="18" charset="0"/>
              </a:rPr>
              <a:t>Área de distribución: </a:t>
            </a:r>
            <a:r>
              <a:rPr lang="es-ES">
                <a:solidFill>
                  <a:schemeClr val="bg1"/>
                </a:solidFill>
                <a:latin typeface="Garamond" pitchFamily="18" charset="0"/>
              </a:rPr>
              <a:t>1 hectárea aprox.</a:t>
            </a:r>
          </a:p>
          <a:p>
            <a:pPr lvl="1">
              <a:buFont typeface="Wingdings" pitchFamily="2" charset="2"/>
              <a:buChar char="§"/>
            </a:pPr>
            <a:r>
              <a:rPr lang="es-ES" b="1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b="1">
                <a:solidFill>
                  <a:srgbClr val="00B050"/>
                </a:solidFill>
                <a:latin typeface="Garamond" pitchFamily="18" charset="0"/>
              </a:rPr>
              <a:t>Altitud: </a:t>
            </a:r>
            <a:r>
              <a:rPr lang="es-ES">
                <a:solidFill>
                  <a:schemeClr val="bg1"/>
                </a:solidFill>
                <a:latin typeface="Garamond" pitchFamily="18" charset="0"/>
              </a:rPr>
              <a:t>1.100-1.300 m</a:t>
            </a:r>
          </a:p>
          <a:p>
            <a:pPr lvl="1">
              <a:buFont typeface="Wingdings" pitchFamily="2" charset="2"/>
              <a:buChar char="§"/>
            </a:pPr>
            <a:r>
              <a:rPr lang="es-ES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b="1">
                <a:solidFill>
                  <a:srgbClr val="00B050"/>
                </a:solidFill>
                <a:latin typeface="Garamond" pitchFamily="18" charset="0"/>
              </a:rPr>
              <a:t>Pendiente media: </a:t>
            </a:r>
            <a:r>
              <a:rPr lang="es-ES">
                <a:solidFill>
                  <a:schemeClr val="bg1"/>
                </a:solidFill>
                <a:latin typeface="Garamond" pitchFamily="18" charset="0"/>
              </a:rPr>
              <a:t>36%</a:t>
            </a:r>
          </a:p>
        </p:txBody>
      </p:sp>
      <p:pic>
        <p:nvPicPr>
          <p:cNvPr id="6149" name="Picture 8" descr="C:\Users\Sanjoa\AppData\Local\Microsoft\Windows\Temporary Internet Files\Content.IE5\7WYB2WRT\MCNA01452_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13" y="4286250"/>
            <a:ext cx="587375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50" name="58 Grupo"/>
          <p:cNvGrpSpPr>
            <a:grpSpLocks/>
          </p:cNvGrpSpPr>
          <p:nvPr/>
        </p:nvGrpSpPr>
        <p:grpSpPr bwMode="auto">
          <a:xfrm>
            <a:off x="4344988" y="715963"/>
            <a:ext cx="5222875" cy="4684712"/>
            <a:chOff x="4344987" y="715963"/>
            <a:chExt cx="5222876" cy="4684713"/>
          </a:xfrm>
        </p:grpSpPr>
        <p:sp>
          <p:nvSpPr>
            <p:cNvPr id="79" name="78 Rectángulo"/>
            <p:cNvSpPr/>
            <p:nvPr/>
          </p:nvSpPr>
          <p:spPr>
            <a:xfrm>
              <a:off x="4441824" y="727075"/>
              <a:ext cx="4689476" cy="45720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pic>
          <p:nvPicPr>
            <p:cNvPr id="6153" name="Picture 2" descr="C:\Users\Sanjoa\Desktop\area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62013" y="715963"/>
              <a:ext cx="4628528" cy="4336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154" name="11 Grupo"/>
            <p:cNvGrpSpPr>
              <a:grpSpLocks/>
            </p:cNvGrpSpPr>
            <p:nvPr/>
          </p:nvGrpSpPr>
          <p:grpSpPr bwMode="auto">
            <a:xfrm>
              <a:off x="4344987" y="4998325"/>
              <a:ext cx="5222876" cy="402351"/>
              <a:chOff x="2065834" y="5769956"/>
              <a:chExt cx="5383608" cy="445695"/>
            </a:xfrm>
          </p:grpSpPr>
          <p:cxnSp>
            <p:nvCxnSpPr>
              <p:cNvPr id="87" name="3 Conector recto"/>
              <p:cNvCxnSpPr/>
              <p:nvPr/>
            </p:nvCxnSpPr>
            <p:spPr>
              <a:xfrm>
                <a:off x="2193470" y="5841088"/>
                <a:ext cx="4753611" cy="1758"/>
              </a:xfrm>
              <a:prstGeom prst="line">
                <a:avLst/>
              </a:prstGeom>
              <a:ln w="63500" cap="sq" cmpd="dbl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87 Conector recto"/>
              <p:cNvCxnSpPr/>
              <p:nvPr/>
            </p:nvCxnSpPr>
            <p:spPr>
              <a:xfrm rot="5400000">
                <a:off x="2121431" y="5841149"/>
                <a:ext cx="142439" cy="1637"/>
              </a:xfrm>
              <a:prstGeom prst="line">
                <a:avLst/>
              </a:prstGeom>
              <a:ln w="50800" cap="sq" cmpd="sng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88 Conector recto"/>
              <p:cNvCxnSpPr/>
              <p:nvPr/>
            </p:nvCxnSpPr>
            <p:spPr>
              <a:xfrm rot="5400000">
                <a:off x="6888134" y="5846424"/>
                <a:ext cx="142440" cy="1636"/>
              </a:xfrm>
              <a:prstGeom prst="line">
                <a:avLst/>
              </a:prstGeom>
              <a:ln w="50800" cap="sq" cmpd="sng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89 Conector recto"/>
              <p:cNvCxnSpPr/>
              <p:nvPr/>
            </p:nvCxnSpPr>
            <p:spPr>
              <a:xfrm rot="5400000">
                <a:off x="4569418" y="5841149"/>
                <a:ext cx="142439" cy="1637"/>
              </a:xfrm>
              <a:prstGeom prst="line">
                <a:avLst/>
              </a:prstGeom>
              <a:ln w="38100" cap="sq" cmpd="sng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63" name="7 CuadroTexto"/>
              <p:cNvSpPr txBox="1">
                <a:spLocks noChangeArrowheads="1"/>
              </p:cNvSpPr>
              <p:nvPr/>
            </p:nvSpPr>
            <p:spPr bwMode="auto">
              <a:xfrm>
                <a:off x="2065834" y="5840639"/>
                <a:ext cx="5383608" cy="3750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1600">
                    <a:latin typeface="Calibri" pitchFamily="34" charset="0"/>
                  </a:rPr>
                  <a:t>0                                                0.5                                     1 Km</a:t>
                </a:r>
              </a:p>
            </p:txBody>
          </p:sp>
        </p:grpSp>
        <p:grpSp>
          <p:nvGrpSpPr>
            <p:cNvPr id="6155" name="30 Grupo"/>
            <p:cNvGrpSpPr>
              <a:grpSpLocks/>
            </p:cNvGrpSpPr>
            <p:nvPr/>
          </p:nvGrpSpPr>
          <p:grpSpPr bwMode="auto">
            <a:xfrm>
              <a:off x="7643807" y="2110661"/>
              <a:ext cx="553757" cy="437865"/>
              <a:chOff x="3071802" y="1351462"/>
              <a:chExt cx="553792" cy="437882"/>
            </a:xfrm>
          </p:grpSpPr>
          <p:sp>
            <p:nvSpPr>
              <p:cNvPr id="83" name="82 Forma libre"/>
              <p:cNvSpPr/>
              <p:nvPr/>
            </p:nvSpPr>
            <p:spPr>
              <a:xfrm>
                <a:off x="3071808" y="1352176"/>
                <a:ext cx="554072" cy="436580"/>
              </a:xfrm>
              <a:custGeom>
                <a:avLst/>
                <a:gdLst>
                  <a:gd name="connsiteX0" fmla="*/ 0 w 553792"/>
                  <a:gd name="connsiteY0" fmla="*/ 128789 h 437882"/>
                  <a:gd name="connsiteX1" fmla="*/ 0 w 553792"/>
                  <a:gd name="connsiteY1" fmla="*/ 296214 h 437882"/>
                  <a:gd name="connsiteX2" fmla="*/ 115910 w 553792"/>
                  <a:gd name="connsiteY2" fmla="*/ 412124 h 437882"/>
                  <a:gd name="connsiteX3" fmla="*/ 437882 w 553792"/>
                  <a:gd name="connsiteY3" fmla="*/ 437882 h 437882"/>
                  <a:gd name="connsiteX4" fmla="*/ 553792 w 553792"/>
                  <a:gd name="connsiteY4" fmla="*/ 347729 h 437882"/>
                  <a:gd name="connsiteX5" fmla="*/ 489397 w 553792"/>
                  <a:gd name="connsiteY5" fmla="*/ 90152 h 437882"/>
                  <a:gd name="connsiteX6" fmla="*/ 360608 w 553792"/>
                  <a:gd name="connsiteY6" fmla="*/ 38637 h 437882"/>
                  <a:gd name="connsiteX7" fmla="*/ 231820 w 553792"/>
                  <a:gd name="connsiteY7" fmla="*/ 0 h 437882"/>
                  <a:gd name="connsiteX8" fmla="*/ 25758 w 553792"/>
                  <a:gd name="connsiteY8" fmla="*/ 77273 h 437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92" h="437882">
                    <a:moveTo>
                      <a:pt x="0" y="128789"/>
                    </a:moveTo>
                    <a:lnTo>
                      <a:pt x="0" y="296214"/>
                    </a:lnTo>
                    <a:lnTo>
                      <a:pt x="115910" y="412124"/>
                    </a:lnTo>
                    <a:lnTo>
                      <a:pt x="437882" y="437882"/>
                    </a:lnTo>
                    <a:lnTo>
                      <a:pt x="553792" y="347729"/>
                    </a:lnTo>
                    <a:lnTo>
                      <a:pt x="489397" y="90152"/>
                    </a:lnTo>
                    <a:lnTo>
                      <a:pt x="360608" y="38637"/>
                    </a:lnTo>
                    <a:lnTo>
                      <a:pt x="231820" y="0"/>
                    </a:lnTo>
                    <a:lnTo>
                      <a:pt x="25758" y="77273"/>
                    </a:lnTo>
                  </a:path>
                </a:pathLst>
              </a:custGeom>
              <a:solidFill>
                <a:srgbClr val="FF0000">
                  <a:alpha val="64000"/>
                </a:srgbClr>
              </a:solidFill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cxnSp>
            <p:nvCxnSpPr>
              <p:cNvPr id="84" name="83 Conector recto"/>
              <p:cNvCxnSpPr>
                <a:stCxn id="83" idx="0"/>
                <a:endCxn id="83" idx="8"/>
              </p:cNvCxnSpPr>
              <p:nvPr/>
            </p:nvCxnSpPr>
            <p:spPr>
              <a:xfrm flipV="1">
                <a:off x="3071808" y="1429967"/>
                <a:ext cx="25402" cy="50802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156" name="Picture 8" descr="C:\Users\Sanjoa\AppData\Local\Microsoft\Windows\Temporary Internet Files\Content.IE5\7WYB2WRT\MCNA01452_0000[1]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429625" y="4357688"/>
              <a:ext cx="587375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1" name="99 Rectángulo"/>
          <p:cNvSpPr>
            <a:spLocks noChangeArrowheads="1"/>
          </p:cNvSpPr>
          <p:nvPr/>
        </p:nvSpPr>
        <p:spPr bwMode="auto">
          <a:xfrm>
            <a:off x="5072063" y="6253163"/>
            <a:ext cx="37893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>
              <a:buFont typeface="Wingdings" pitchFamily="2" charset="2"/>
              <a:buChar char="§"/>
            </a:pPr>
            <a:r>
              <a:rPr lang="es-ES" b="1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b="1">
                <a:solidFill>
                  <a:srgbClr val="00B050"/>
                </a:solidFill>
                <a:latin typeface="Garamond" pitchFamily="18" charset="0"/>
              </a:rPr>
              <a:t>Población : </a:t>
            </a:r>
            <a:r>
              <a:rPr lang="es-ES">
                <a:solidFill>
                  <a:schemeClr val="bg1"/>
                </a:solidFill>
                <a:latin typeface="Garamond" pitchFamily="18" charset="0"/>
              </a:rPr>
              <a:t>92 individuos aprox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4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174" name="Picture 2" descr="C:\Users\Sanjoa\Desktop\Fotos Puig Massanella\2008-12-05 090.JPG"/>
            <p:cNvPicPr>
              <a:picLocks noChangeAspect="1" noChangeArrowheads="1"/>
            </p:cNvPicPr>
            <p:nvPr/>
          </p:nvPicPr>
          <p:blipFill>
            <a:blip r:embed="rId3">
              <a:lum bright="-4000"/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blipFill dpi="0" rotWithShape="1">
              <a:blip r:embed="rId4">
                <a:lum bright="-4000"/>
              </a:blip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214313" y="214313"/>
              <a:ext cx="8715375" cy="6500812"/>
            </a:xfrm>
            <a:prstGeom prst="rect">
              <a:avLst/>
            </a:prstGeom>
            <a:solidFill>
              <a:schemeClr val="tx1">
                <a:alpha val="8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sp>
        <p:nvSpPr>
          <p:cNvPr id="7171" name="1 Título"/>
          <p:cNvSpPr>
            <a:spLocks noGrp="1"/>
          </p:cNvSpPr>
          <p:nvPr>
            <p:ph type="title"/>
          </p:nvPr>
        </p:nvSpPr>
        <p:spPr>
          <a:xfrm>
            <a:off x="357188" y="107950"/>
            <a:ext cx="8501062" cy="1143000"/>
          </a:xfrm>
        </p:spPr>
        <p:txBody>
          <a:bodyPr/>
          <a:lstStyle/>
          <a:p>
            <a:pPr algn="l" eaLnBrk="1" hangingPunct="1"/>
            <a:r>
              <a:rPr lang="es-ES" sz="3200" smtClean="0">
                <a:solidFill>
                  <a:schemeClr val="bg1"/>
                </a:solidFill>
                <a:latin typeface="Dutch801 Rm BT" pitchFamily="18" charset="0"/>
              </a:rPr>
              <a:t>3. CARACTERIZACIÓN DE LA ESPECIE</a:t>
            </a:r>
          </a:p>
        </p:txBody>
      </p:sp>
      <p:sp>
        <p:nvSpPr>
          <p:cNvPr id="7172" name="2 Marcador de contenido"/>
          <p:cNvSpPr>
            <a:spLocks noGrp="1"/>
          </p:cNvSpPr>
          <p:nvPr>
            <p:ph idx="1"/>
          </p:nvPr>
        </p:nvSpPr>
        <p:spPr>
          <a:xfrm>
            <a:off x="457200" y="1330325"/>
            <a:ext cx="8401050" cy="4525963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" sz="2000" b="1" dirty="0" smtClean="0">
                <a:solidFill>
                  <a:srgbClr val="92D050"/>
                </a:solidFill>
                <a:latin typeface="Garamond" pitchFamily="18" charset="0"/>
              </a:rPr>
              <a:t>Clasificación Taxonómica:</a:t>
            </a:r>
            <a:endParaRPr lang="es-ES" sz="2000" dirty="0" smtClean="0">
              <a:solidFill>
                <a:srgbClr val="92D050"/>
              </a:solidFill>
              <a:latin typeface="Garamond" pitchFamily="18" charset="0"/>
            </a:endParaRPr>
          </a:p>
          <a:p>
            <a:pPr lvl="1" algn="just" eaLnBrk="1" hangingPunct="1">
              <a:defRPr/>
            </a:pPr>
            <a:r>
              <a:rPr lang="es-ES" sz="2000" b="1" dirty="0" err="1" smtClean="0">
                <a:solidFill>
                  <a:schemeClr val="bg1"/>
                </a:solidFill>
                <a:latin typeface="Garamond" pitchFamily="18" charset="0"/>
              </a:rPr>
              <a:t>Phyllum</a:t>
            </a:r>
            <a:r>
              <a:rPr lang="es-ES" sz="2000" b="1" dirty="0" smtClean="0">
                <a:solidFill>
                  <a:schemeClr val="bg1"/>
                </a:solidFill>
                <a:latin typeface="Garamond" pitchFamily="18" charset="0"/>
              </a:rPr>
              <a:t>:</a:t>
            </a:r>
            <a:r>
              <a:rPr lang="es-ES" sz="2000" dirty="0" smtClean="0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sz="2000" cap="all" dirty="0" err="1" smtClean="0">
                <a:solidFill>
                  <a:schemeClr val="bg1"/>
                </a:solidFill>
                <a:latin typeface="Garamond" pitchFamily="18" charset="0"/>
              </a:rPr>
              <a:t>Tracheophyta</a:t>
            </a:r>
            <a:endParaRPr lang="es-ES" sz="2000" dirty="0" smtClean="0">
              <a:solidFill>
                <a:schemeClr val="bg1"/>
              </a:solidFill>
              <a:latin typeface="Garamond" pitchFamily="18" charset="0"/>
            </a:endParaRPr>
          </a:p>
          <a:p>
            <a:pPr lvl="1" algn="just" eaLnBrk="1" hangingPunct="1">
              <a:defRPr/>
            </a:pPr>
            <a:r>
              <a:rPr lang="es-ES" sz="2000" b="1" dirty="0" smtClean="0">
                <a:solidFill>
                  <a:schemeClr val="bg1"/>
                </a:solidFill>
                <a:latin typeface="Garamond" pitchFamily="18" charset="0"/>
              </a:rPr>
              <a:t>Clase:</a:t>
            </a:r>
            <a:r>
              <a:rPr lang="es-ES" sz="2000" dirty="0" smtClean="0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sz="2000" cap="all" dirty="0" err="1" smtClean="0">
                <a:solidFill>
                  <a:schemeClr val="bg1"/>
                </a:solidFill>
                <a:latin typeface="Garamond" pitchFamily="18" charset="0"/>
              </a:rPr>
              <a:t>Magnoliopsida</a:t>
            </a:r>
            <a:endParaRPr lang="es-ES" sz="2000" dirty="0" smtClean="0">
              <a:solidFill>
                <a:schemeClr val="bg1"/>
              </a:solidFill>
              <a:latin typeface="Garamond" pitchFamily="18" charset="0"/>
            </a:endParaRPr>
          </a:p>
          <a:p>
            <a:pPr lvl="1" algn="just" eaLnBrk="1" hangingPunct="1">
              <a:defRPr/>
            </a:pPr>
            <a:r>
              <a:rPr lang="es-ES" sz="2000" b="1" dirty="0" smtClean="0">
                <a:solidFill>
                  <a:schemeClr val="bg1"/>
                </a:solidFill>
                <a:latin typeface="Garamond" pitchFamily="18" charset="0"/>
              </a:rPr>
              <a:t>Orden:</a:t>
            </a:r>
            <a:r>
              <a:rPr lang="es-ES" sz="2000" dirty="0" smtClean="0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sz="2000" cap="all" dirty="0" err="1" smtClean="0">
                <a:solidFill>
                  <a:schemeClr val="bg1"/>
                </a:solidFill>
                <a:latin typeface="Garamond" pitchFamily="18" charset="0"/>
              </a:rPr>
              <a:t>Caryophyllales</a:t>
            </a:r>
            <a:endParaRPr lang="es-ES" sz="2000" dirty="0" smtClean="0">
              <a:solidFill>
                <a:schemeClr val="bg1"/>
              </a:solidFill>
              <a:latin typeface="Garamond" pitchFamily="18" charset="0"/>
            </a:endParaRPr>
          </a:p>
          <a:p>
            <a:pPr lvl="1" algn="just" eaLnBrk="1" hangingPunct="1">
              <a:defRPr/>
            </a:pPr>
            <a:r>
              <a:rPr lang="es-ES" sz="2000" b="1" dirty="0" smtClean="0">
                <a:solidFill>
                  <a:schemeClr val="bg1"/>
                </a:solidFill>
                <a:latin typeface="Garamond" pitchFamily="18" charset="0"/>
              </a:rPr>
              <a:t>Familia:</a:t>
            </a:r>
            <a:r>
              <a:rPr lang="es-ES" sz="2000" dirty="0" smtClean="0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sz="2000" cap="all" dirty="0" err="1" smtClean="0">
                <a:solidFill>
                  <a:schemeClr val="bg1"/>
                </a:solidFill>
                <a:latin typeface="Garamond" pitchFamily="18" charset="0"/>
              </a:rPr>
              <a:t>Caryophyllaceae</a:t>
            </a:r>
            <a:endParaRPr lang="es-ES" sz="2000" dirty="0" smtClean="0">
              <a:solidFill>
                <a:schemeClr val="bg1"/>
              </a:solidFill>
              <a:latin typeface="Garamond" pitchFamily="18" charset="0"/>
            </a:endParaRPr>
          </a:p>
          <a:p>
            <a:pPr lvl="1" algn="just" eaLnBrk="1" hangingPunct="1">
              <a:defRPr/>
            </a:pPr>
            <a:r>
              <a:rPr lang="es-ES" sz="2000" b="1" dirty="0" smtClean="0">
                <a:solidFill>
                  <a:schemeClr val="bg1"/>
                </a:solidFill>
                <a:latin typeface="Garamond" pitchFamily="18" charset="0"/>
              </a:rPr>
              <a:t>Género:</a:t>
            </a:r>
            <a:r>
              <a:rPr lang="es-ES" sz="2000" dirty="0" smtClean="0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sz="2000" i="1" dirty="0" smtClean="0">
                <a:solidFill>
                  <a:schemeClr val="bg1"/>
                </a:solidFill>
                <a:latin typeface="Garamond" pitchFamily="18" charset="0"/>
              </a:rPr>
              <a:t>Arenaria</a:t>
            </a:r>
            <a:endParaRPr lang="es-ES" sz="2000" dirty="0" smtClean="0">
              <a:solidFill>
                <a:schemeClr val="bg1"/>
              </a:solidFill>
              <a:latin typeface="Garamond" pitchFamily="18" charset="0"/>
            </a:endParaRPr>
          </a:p>
          <a:p>
            <a:pPr lvl="1" algn="just" eaLnBrk="1" hangingPunct="1">
              <a:defRPr/>
            </a:pPr>
            <a:r>
              <a:rPr lang="es-ES" sz="2000" b="1" dirty="0" smtClean="0">
                <a:solidFill>
                  <a:schemeClr val="bg1"/>
                </a:solidFill>
                <a:latin typeface="Garamond" pitchFamily="18" charset="0"/>
              </a:rPr>
              <a:t>Especie:</a:t>
            </a:r>
            <a:r>
              <a:rPr lang="es-ES" sz="2000" dirty="0" smtClean="0">
                <a:solidFill>
                  <a:schemeClr val="bg1"/>
                </a:solidFill>
                <a:latin typeface="Garamond" pitchFamily="18" charset="0"/>
              </a:rPr>
              <a:t> </a:t>
            </a:r>
            <a:r>
              <a:rPr lang="es-ES" sz="2000" i="1" dirty="0" smtClean="0">
                <a:solidFill>
                  <a:schemeClr val="bg1"/>
                </a:solidFill>
                <a:latin typeface="Garamond" pitchFamily="18" charset="0"/>
              </a:rPr>
              <a:t>Arenaria bolosii</a:t>
            </a:r>
          </a:p>
          <a:p>
            <a:pPr lvl="1" algn="just" eaLnBrk="1" hangingPunct="1">
              <a:buFont typeface="Arial" charset="0"/>
              <a:buNone/>
              <a:defRPr/>
            </a:pPr>
            <a:endParaRPr lang="es-ES" sz="2000" dirty="0" smtClean="0">
              <a:solidFill>
                <a:schemeClr val="bg1"/>
              </a:solidFill>
              <a:latin typeface="Garamond" pitchFamily="18" charset="0"/>
            </a:endParaRPr>
          </a:p>
          <a:p>
            <a:pPr algn="just" eaLnBrk="1" hangingPunct="1">
              <a:defRPr/>
            </a:pPr>
            <a:r>
              <a:rPr lang="es-ES" sz="2000" b="1" dirty="0" smtClean="0">
                <a:solidFill>
                  <a:srgbClr val="92D050"/>
                </a:solidFill>
                <a:latin typeface="Garamond" pitchFamily="18" charset="0"/>
              </a:rPr>
              <a:t>Hábitat: </a:t>
            </a:r>
            <a:r>
              <a:rPr lang="es-ES" sz="2000" dirty="0" smtClean="0">
                <a:solidFill>
                  <a:schemeClr val="bg1"/>
                </a:solidFill>
                <a:latin typeface="Garamond" pitchFamily="18" charset="0"/>
              </a:rPr>
              <a:t>Taludes pedregosos poco móviles. Vertientes septentrionales. De apetencias heliófilas.</a:t>
            </a:r>
          </a:p>
          <a:p>
            <a:pPr algn="just" eaLnBrk="1" hangingPunct="1">
              <a:defRPr/>
            </a:pPr>
            <a:r>
              <a:rPr lang="es-ES" sz="2000" b="1" dirty="0" smtClean="0">
                <a:solidFill>
                  <a:srgbClr val="92D050"/>
                </a:solidFill>
                <a:latin typeface="Garamond" pitchFamily="18" charset="0"/>
              </a:rPr>
              <a:t>Biotipo:</a:t>
            </a:r>
            <a:r>
              <a:rPr lang="es-ES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Garamond" pitchFamily="18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Garamond" pitchFamily="18" charset="0"/>
              </a:rPr>
              <a:t>Hemicriptófito</a:t>
            </a:r>
            <a:endParaRPr lang="es-ES" sz="2000" dirty="0" smtClean="0">
              <a:solidFill>
                <a:schemeClr val="bg1"/>
              </a:solidFill>
              <a:latin typeface="Garamond" pitchFamily="18" charset="0"/>
            </a:endParaRPr>
          </a:p>
          <a:p>
            <a:pPr algn="just" eaLnBrk="1" hangingPunct="1">
              <a:defRPr/>
            </a:pPr>
            <a:r>
              <a:rPr lang="es-ES" sz="2000" b="1" dirty="0" smtClean="0">
                <a:solidFill>
                  <a:srgbClr val="92D050"/>
                </a:solidFill>
                <a:latin typeface="Garamond" pitchFamily="18" charset="0"/>
              </a:rPr>
              <a:t>Polinización:</a:t>
            </a:r>
            <a:r>
              <a:rPr lang="es-ES" sz="2000" dirty="0" smtClean="0">
                <a:solidFill>
                  <a:srgbClr val="92D050"/>
                </a:solidFill>
                <a:latin typeface="Garamond" pitchFamily="18" charset="0"/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latin typeface="Garamond" pitchFamily="18" charset="0"/>
              </a:rPr>
              <a:t>Entomófila generalista</a:t>
            </a:r>
          </a:p>
          <a:p>
            <a:pPr algn="just" eaLnBrk="1" hangingPunct="1">
              <a:defRPr/>
            </a:pPr>
            <a:r>
              <a:rPr lang="es-ES" sz="2000" b="1" dirty="0" smtClean="0">
                <a:solidFill>
                  <a:srgbClr val="92D050"/>
                </a:solidFill>
                <a:latin typeface="Garamond" pitchFamily="18" charset="0"/>
              </a:rPr>
              <a:t>Dispersión:</a:t>
            </a:r>
            <a:r>
              <a:rPr lang="es-ES" sz="2000" dirty="0" smtClean="0">
                <a:solidFill>
                  <a:srgbClr val="92D050"/>
                </a:solidFill>
                <a:latin typeface="Garamond" pitchFamily="18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Garamond" pitchFamily="18" charset="0"/>
              </a:rPr>
              <a:t>Autocora</a:t>
            </a:r>
            <a:endParaRPr lang="es-ES" sz="2000" dirty="0" smtClean="0">
              <a:solidFill>
                <a:schemeClr val="bg1"/>
              </a:solidFill>
              <a:latin typeface="Garamond" pitchFamily="18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s-ES" dirty="0" smtClean="0"/>
          </a:p>
        </p:txBody>
      </p:sp>
      <p:pic>
        <p:nvPicPr>
          <p:cNvPr id="7173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75" y="1071563"/>
            <a:ext cx="2592388" cy="195262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4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206" name="Picture 2" descr="C:\Users\Sanjoa\Desktop\Fotos Puig Massanella\2008-12-05 090.JPG"/>
            <p:cNvPicPr>
              <a:picLocks noChangeAspect="1" noChangeArrowheads="1"/>
            </p:cNvPicPr>
            <p:nvPr/>
          </p:nvPicPr>
          <p:blipFill>
            <a:blip r:embed="rId3">
              <a:lum bright="-4000"/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blipFill dpi="0" rotWithShape="1">
              <a:blip r:embed="rId4">
                <a:lum bright="-4000"/>
              </a:blip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214313" y="214313"/>
              <a:ext cx="8715375" cy="6500812"/>
            </a:xfrm>
            <a:prstGeom prst="rect">
              <a:avLst/>
            </a:prstGeom>
            <a:solidFill>
              <a:schemeClr val="tx1">
                <a:alpha val="8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sp>
        <p:nvSpPr>
          <p:cNvPr id="819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s-ES" sz="3200" smtClean="0">
                <a:solidFill>
                  <a:schemeClr val="bg1"/>
                </a:solidFill>
                <a:latin typeface="Dutch801 Rm BT" pitchFamily="18" charset="0"/>
              </a:rPr>
              <a:t>4. PROBLEMÁTICA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500063" y="1357313"/>
            <a:ext cx="8358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">
                <a:solidFill>
                  <a:srgbClr val="FFFF00"/>
                </a:solidFill>
                <a:latin typeface="Garamond" pitchFamily="18" charset="0"/>
              </a:rPr>
              <a:t>  Reducido tamaño poblacional: </a:t>
            </a:r>
            <a:r>
              <a:rPr lang="es-ES">
                <a:solidFill>
                  <a:schemeClr val="bg1"/>
                </a:solidFill>
                <a:latin typeface="Garamond" pitchFamily="18" charset="0"/>
              </a:rPr>
              <a:t>92 individuos en 2001. (Posibles problemas de endogamia)</a:t>
            </a:r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500063" y="1871663"/>
            <a:ext cx="8286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">
                <a:solidFill>
                  <a:srgbClr val="FFFF00"/>
                </a:solidFill>
                <a:latin typeface="Garamond" pitchFamily="18" charset="0"/>
              </a:rPr>
              <a:t>  Población envejecida </a:t>
            </a:r>
            <a:r>
              <a:rPr lang="es-ES">
                <a:solidFill>
                  <a:schemeClr val="bg1"/>
                </a:solidFill>
                <a:latin typeface="Garamond" pitchFamily="18" charset="0"/>
              </a:rPr>
              <a:t>- Sin reclutamiento poblacional (en el muestreo no se encontraron plántulas).</a:t>
            </a:r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520700" y="2632075"/>
            <a:ext cx="82661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">
                <a:solidFill>
                  <a:srgbClr val="FFFF00"/>
                </a:solidFill>
                <a:latin typeface="Garamond" pitchFamily="18" charset="0"/>
              </a:rPr>
              <a:t>  Población estable, pero </a:t>
            </a:r>
            <a:r>
              <a:rPr lang="es-ES">
                <a:solidFill>
                  <a:schemeClr val="bg1"/>
                </a:solidFill>
                <a:latin typeface="Garamond" pitchFamily="18" charset="0"/>
              </a:rPr>
              <a:t>debido a la longevidad de sus individuos (esperanza de vida de 28 años) y al alto % de supervivencia (100% para la mayoría de los ind.)</a:t>
            </a:r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571500" y="3506788"/>
            <a:ext cx="7358063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">
                <a:solidFill>
                  <a:schemeClr val="bg1"/>
                </a:solidFill>
                <a:latin typeface="Garamond" pitchFamily="18" charset="0"/>
              </a:rPr>
              <a:t>  Otras amenazas</a:t>
            </a:r>
          </a:p>
          <a:p>
            <a:pPr lvl="1" algn="just">
              <a:buFont typeface="Arial" charset="0"/>
              <a:buChar char="–"/>
            </a:pPr>
            <a:r>
              <a:rPr lang="es-ES">
                <a:solidFill>
                  <a:srgbClr val="FFFF00"/>
                </a:solidFill>
                <a:latin typeface="Garamond" pitchFamily="18" charset="0"/>
              </a:rPr>
              <a:t>Alteración del hábitat:</a:t>
            </a:r>
          </a:p>
          <a:p>
            <a:pPr lvl="2" algn="just">
              <a:buFont typeface="Arial" charset="0"/>
              <a:buChar char="•"/>
            </a:pPr>
            <a:r>
              <a:rPr lang="es-ES" sz="1600">
                <a:solidFill>
                  <a:schemeClr val="bg1"/>
                </a:solidFill>
                <a:latin typeface="Garamond" pitchFamily="18" charset="0"/>
              </a:rPr>
              <a:t>Construcción de vías de acceso y tránsito de vehículos</a:t>
            </a:r>
          </a:p>
          <a:p>
            <a:pPr lvl="2" algn="just">
              <a:buFont typeface="Arial" charset="0"/>
              <a:buChar char="•"/>
            </a:pPr>
            <a:r>
              <a:rPr lang="es-ES" sz="1600">
                <a:solidFill>
                  <a:schemeClr val="bg1"/>
                </a:solidFill>
                <a:latin typeface="Garamond" pitchFamily="18" charset="0"/>
              </a:rPr>
              <a:t>Incendios intencionados para regenerar pastos</a:t>
            </a:r>
          </a:p>
          <a:p>
            <a:pPr lvl="1" algn="just">
              <a:buFont typeface="Arial" charset="0"/>
              <a:buChar char="–"/>
            </a:pPr>
            <a:r>
              <a:rPr lang="es-ES">
                <a:solidFill>
                  <a:srgbClr val="FFFF00"/>
                </a:solidFill>
                <a:latin typeface="Garamond" pitchFamily="18" charset="0"/>
              </a:rPr>
              <a:t>Pastoreo</a:t>
            </a:r>
          </a:p>
          <a:p>
            <a:pPr lvl="1" algn="just">
              <a:buFont typeface="Arial" charset="0"/>
              <a:buChar char="–"/>
            </a:pPr>
            <a:r>
              <a:rPr lang="es-ES">
                <a:solidFill>
                  <a:srgbClr val="FFFF00"/>
                </a:solidFill>
                <a:latin typeface="Garamond" pitchFamily="18" charset="0"/>
              </a:rPr>
              <a:t>Pisoteo: </a:t>
            </a:r>
            <a:r>
              <a:rPr lang="es-ES" sz="1600">
                <a:solidFill>
                  <a:schemeClr val="bg1"/>
                </a:solidFill>
                <a:latin typeface="Garamond" pitchFamily="18" charset="0"/>
              </a:rPr>
              <a:t>Excursionismo y ganado</a:t>
            </a:r>
          </a:p>
          <a:p>
            <a:pPr lvl="1" algn="just">
              <a:buFont typeface="Arial" charset="0"/>
              <a:buChar char="–"/>
            </a:pPr>
            <a:r>
              <a:rPr lang="es-ES">
                <a:solidFill>
                  <a:srgbClr val="FFFF00"/>
                </a:solidFill>
                <a:latin typeface="Garamond" pitchFamily="18" charset="0"/>
              </a:rPr>
              <a:t>Recolección</a:t>
            </a:r>
          </a:p>
          <a:p>
            <a:pPr lvl="1" algn="just">
              <a:buFont typeface="Arial" charset="0"/>
              <a:buChar char="–"/>
            </a:pPr>
            <a:r>
              <a:rPr lang="es-ES">
                <a:solidFill>
                  <a:srgbClr val="FFFF00"/>
                </a:solidFill>
                <a:latin typeface="Garamond" pitchFamily="18" charset="0"/>
              </a:rPr>
              <a:t>Hibridación</a:t>
            </a:r>
            <a:r>
              <a:rPr lang="es-ES">
                <a:solidFill>
                  <a:schemeClr val="bg1"/>
                </a:solidFill>
                <a:latin typeface="Garamond" pitchFamily="18" charset="0"/>
              </a:rPr>
              <a:t> con </a:t>
            </a:r>
            <a:r>
              <a:rPr lang="es-ES" i="1">
                <a:solidFill>
                  <a:schemeClr val="bg1"/>
                </a:solidFill>
                <a:latin typeface="Garamond" pitchFamily="18" charset="0"/>
              </a:rPr>
              <a:t>Arenaria grandiflora subsp.glabrescens </a:t>
            </a:r>
            <a:r>
              <a:rPr lang="es-ES">
                <a:solidFill>
                  <a:schemeClr val="bg1"/>
                </a:solidFill>
                <a:latin typeface="Garamond" pitchFamily="18" charset="0"/>
              </a:rPr>
              <a:t>(depresión exogámica).</a:t>
            </a:r>
          </a:p>
          <a:p>
            <a:pPr lvl="1" algn="just">
              <a:buFont typeface="Arial" charset="0"/>
              <a:buChar char="–"/>
            </a:pPr>
            <a:r>
              <a:rPr lang="es-ES">
                <a:solidFill>
                  <a:srgbClr val="FFFF00"/>
                </a:solidFill>
                <a:latin typeface="Garamond" pitchFamily="18" charset="0"/>
              </a:rPr>
              <a:t>Competencia</a:t>
            </a:r>
            <a:r>
              <a:rPr lang="es-ES">
                <a:solidFill>
                  <a:schemeClr val="bg1"/>
                </a:solidFill>
                <a:latin typeface="Garamond" pitchFamily="18" charset="0"/>
              </a:rPr>
              <a:t> con </a:t>
            </a:r>
            <a:r>
              <a:rPr lang="es-ES" i="1">
                <a:solidFill>
                  <a:schemeClr val="bg1"/>
                </a:solidFill>
                <a:latin typeface="Garamond" pitchFamily="18" charset="0"/>
              </a:rPr>
              <a:t>Selseria insularis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2928938" y="6143625"/>
            <a:ext cx="41259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 b="1" i="1">
                <a:solidFill>
                  <a:srgbClr val="FF0000"/>
                </a:solidFill>
                <a:latin typeface="Garamond" pitchFamily="18" charset="0"/>
              </a:rPr>
              <a:t>¿Por qué no existen plántulas?</a:t>
            </a:r>
            <a:endParaRPr lang="es-ES" sz="2400"/>
          </a:p>
        </p:txBody>
      </p:sp>
      <p:grpSp>
        <p:nvGrpSpPr>
          <p:cNvPr id="3" name="22 Grupo"/>
          <p:cNvGrpSpPr>
            <a:grpSpLocks/>
          </p:cNvGrpSpPr>
          <p:nvPr/>
        </p:nvGrpSpPr>
        <p:grpSpPr bwMode="auto">
          <a:xfrm>
            <a:off x="3584575" y="3408363"/>
            <a:ext cx="5341938" cy="3305175"/>
            <a:chOff x="1428728" y="2486007"/>
            <a:chExt cx="6115050" cy="3965240"/>
          </a:xfrm>
        </p:grpSpPr>
        <p:grpSp>
          <p:nvGrpSpPr>
            <p:cNvPr id="8202" name="21 Grupo"/>
            <p:cNvGrpSpPr>
              <a:grpSpLocks/>
            </p:cNvGrpSpPr>
            <p:nvPr/>
          </p:nvGrpSpPr>
          <p:grpSpPr bwMode="auto">
            <a:xfrm>
              <a:off x="1428728" y="2694698"/>
              <a:ext cx="6115050" cy="3756549"/>
              <a:chOff x="1428728" y="2694698"/>
              <a:chExt cx="6115050" cy="3756549"/>
            </a:xfrm>
          </p:grpSpPr>
          <p:pic>
            <p:nvPicPr>
              <p:cNvPr id="8204" name="Picture 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428728" y="2694698"/>
                <a:ext cx="6115050" cy="3114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05" name="Picture 4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429712" y="5746397"/>
                <a:ext cx="3429000" cy="7048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203" name="Picture 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628997" y="2486007"/>
              <a:ext cx="19431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anjoa\Desktop\Fotos Puig Massanella\2008-12-05 090.JPG"/>
          <p:cNvPicPr>
            <a:picLocks noChangeAspect="1" noChangeArrowheads="1"/>
          </p:cNvPicPr>
          <p:nvPr/>
        </p:nvPicPr>
        <p:blipFill>
          <a:blip r:embed="rId3">
            <a:lum bright="-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4">
              <a:lum bright="-4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 bwMode="auto">
          <a:xfrm>
            <a:off x="214313" y="214313"/>
            <a:ext cx="8715375" cy="6500812"/>
          </a:xfrm>
          <a:prstGeom prst="rect">
            <a:avLst/>
          </a:prstGeom>
          <a:solidFill>
            <a:schemeClr val="tx1">
              <a:alpha val="8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dirty="0">
              <a:latin typeface="Garamond" pitchFamily="18" charset="0"/>
            </a:endParaRPr>
          </a:p>
        </p:txBody>
      </p:sp>
      <p:sp>
        <p:nvSpPr>
          <p:cNvPr id="9220" name="1 Título"/>
          <p:cNvSpPr>
            <a:spLocks noGrp="1"/>
          </p:cNvSpPr>
          <p:nvPr>
            <p:ph type="title"/>
          </p:nvPr>
        </p:nvSpPr>
        <p:spPr>
          <a:xfrm>
            <a:off x="203200" y="0"/>
            <a:ext cx="8786813" cy="1143000"/>
          </a:xfrm>
        </p:spPr>
        <p:txBody>
          <a:bodyPr/>
          <a:lstStyle/>
          <a:p>
            <a:pPr algn="l" eaLnBrk="1" hangingPunct="1"/>
            <a:r>
              <a:rPr lang="es-ES" sz="2400" smtClean="0">
                <a:solidFill>
                  <a:schemeClr val="bg1"/>
                </a:solidFill>
                <a:latin typeface="Dutch801 Rm BT" pitchFamily="18" charset="0"/>
              </a:rPr>
              <a:t>5. Identificación de la Causa del Problema y  Líneas de Actuación</a:t>
            </a:r>
          </a:p>
        </p:txBody>
      </p:sp>
      <p:grpSp>
        <p:nvGrpSpPr>
          <p:cNvPr id="9221" name="31 Grupo"/>
          <p:cNvGrpSpPr>
            <a:grpSpLocks/>
          </p:cNvGrpSpPr>
          <p:nvPr/>
        </p:nvGrpSpPr>
        <p:grpSpPr bwMode="auto">
          <a:xfrm>
            <a:off x="608013" y="1014413"/>
            <a:ext cx="6789737" cy="5340350"/>
            <a:chOff x="607250" y="1014413"/>
            <a:chExt cx="6791225" cy="5340350"/>
          </a:xfrm>
        </p:grpSpPr>
        <p:grpSp>
          <p:nvGrpSpPr>
            <p:cNvPr id="9222" name="17 Grupo"/>
            <p:cNvGrpSpPr>
              <a:grpSpLocks/>
            </p:cNvGrpSpPr>
            <p:nvPr/>
          </p:nvGrpSpPr>
          <p:grpSpPr bwMode="auto">
            <a:xfrm>
              <a:off x="2685188" y="3759200"/>
              <a:ext cx="4530018" cy="720725"/>
              <a:chOff x="928457" y="3500438"/>
              <a:chExt cx="4878419" cy="856656"/>
            </a:xfrm>
          </p:grpSpPr>
          <p:sp>
            <p:nvSpPr>
              <p:cNvPr id="57" name="16 Rectángulo"/>
              <p:cNvSpPr/>
              <p:nvPr/>
            </p:nvSpPr>
            <p:spPr>
              <a:xfrm>
                <a:off x="929054" y="3500438"/>
                <a:ext cx="4786202" cy="856656"/>
              </a:xfrm>
              <a:prstGeom prst="rect">
                <a:avLst/>
              </a:prstGeom>
              <a:solidFill>
                <a:schemeClr val="accent1">
                  <a:alpha val="11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>
                  <a:latin typeface="Garamond" pitchFamily="18" charset="0"/>
                </a:endParaRPr>
              </a:p>
            </p:txBody>
          </p:sp>
          <p:sp>
            <p:nvSpPr>
              <p:cNvPr id="9243" name="6 CuadroTexto"/>
              <p:cNvSpPr txBox="1">
                <a:spLocks noChangeArrowheads="1"/>
              </p:cNvSpPr>
              <p:nvPr/>
            </p:nvSpPr>
            <p:spPr bwMode="auto">
              <a:xfrm>
                <a:off x="928663" y="3500438"/>
                <a:ext cx="4878213" cy="7675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just"/>
                <a:r>
                  <a:rPr lang="es-ES">
                    <a:solidFill>
                      <a:srgbClr val="FFFF00"/>
                    </a:solidFill>
                    <a:latin typeface="Garamond" pitchFamily="18" charset="0"/>
                  </a:rPr>
                  <a:t>Hipótesis 2a. </a:t>
                </a:r>
                <a:r>
                  <a:rPr lang="es-ES">
                    <a:solidFill>
                      <a:schemeClr val="bg1"/>
                    </a:solidFill>
                    <a:latin typeface="Garamond" pitchFamily="18" charset="0"/>
                  </a:rPr>
                  <a:t>Las plántulas no se instalan por </a:t>
                </a:r>
              </a:p>
              <a:p>
                <a:pPr algn="just"/>
                <a:r>
                  <a:rPr lang="es-ES">
                    <a:solidFill>
                      <a:schemeClr val="bg1"/>
                    </a:solidFill>
                    <a:latin typeface="Garamond" pitchFamily="18" charset="0"/>
                  </a:rPr>
                  <a:t>exceso de pendiente (las semillas son arrastradas)</a:t>
                </a:r>
              </a:p>
            </p:txBody>
          </p:sp>
        </p:grpSp>
        <p:grpSp>
          <p:nvGrpSpPr>
            <p:cNvPr id="9223" name="39 Grupo"/>
            <p:cNvGrpSpPr>
              <a:grpSpLocks/>
            </p:cNvGrpSpPr>
            <p:nvPr/>
          </p:nvGrpSpPr>
          <p:grpSpPr bwMode="auto">
            <a:xfrm>
              <a:off x="2701063" y="5619750"/>
              <a:ext cx="4441825" cy="735013"/>
              <a:chOff x="759694" y="5380565"/>
              <a:chExt cx="4783902" cy="785818"/>
            </a:xfrm>
          </p:grpSpPr>
          <p:sp>
            <p:nvSpPr>
              <p:cNvPr id="55" name="19 Rectángulo"/>
              <p:cNvSpPr/>
              <p:nvPr/>
            </p:nvSpPr>
            <p:spPr>
              <a:xfrm>
                <a:off x="760295" y="5380565"/>
                <a:ext cx="4629329" cy="785818"/>
              </a:xfrm>
              <a:prstGeom prst="rect">
                <a:avLst/>
              </a:prstGeom>
              <a:solidFill>
                <a:schemeClr val="accent1">
                  <a:alpha val="11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>
                  <a:latin typeface="Garamond" pitchFamily="18" charset="0"/>
                </a:endParaRPr>
              </a:p>
            </p:txBody>
          </p:sp>
          <p:sp>
            <p:nvSpPr>
              <p:cNvPr id="9241" name="7 CuadroTexto"/>
              <p:cNvSpPr txBox="1">
                <a:spLocks noChangeArrowheads="1"/>
              </p:cNvSpPr>
              <p:nvPr/>
            </p:nvSpPr>
            <p:spPr bwMode="auto">
              <a:xfrm>
                <a:off x="799203" y="5434026"/>
                <a:ext cx="4744393" cy="6910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>
                    <a:solidFill>
                      <a:srgbClr val="FFFF00"/>
                    </a:solidFill>
                    <a:latin typeface="Garamond" pitchFamily="18" charset="0"/>
                  </a:rPr>
                  <a:t>Hipótesis 2c. </a:t>
                </a:r>
                <a:r>
                  <a:rPr lang="es-ES">
                    <a:solidFill>
                      <a:schemeClr val="bg1"/>
                    </a:solidFill>
                    <a:latin typeface="Garamond" pitchFamily="18" charset="0"/>
                  </a:rPr>
                  <a:t>Las semillas no germinan debido a la alteración de las condiciones del entorno</a:t>
                </a:r>
              </a:p>
            </p:txBody>
          </p:sp>
        </p:grpSp>
        <p:grpSp>
          <p:nvGrpSpPr>
            <p:cNvPr id="9224" name="40 Grupo"/>
            <p:cNvGrpSpPr>
              <a:grpSpLocks/>
            </p:cNvGrpSpPr>
            <p:nvPr/>
          </p:nvGrpSpPr>
          <p:grpSpPr bwMode="auto">
            <a:xfrm>
              <a:off x="2685188" y="4681538"/>
              <a:ext cx="4713287" cy="735012"/>
              <a:chOff x="752579" y="4377439"/>
              <a:chExt cx="5075548" cy="785819"/>
            </a:xfrm>
          </p:grpSpPr>
          <p:sp>
            <p:nvSpPr>
              <p:cNvPr id="53" name="18 Rectángulo"/>
              <p:cNvSpPr/>
              <p:nvPr/>
            </p:nvSpPr>
            <p:spPr>
              <a:xfrm>
                <a:off x="753176" y="4377439"/>
                <a:ext cx="4785981" cy="785819"/>
              </a:xfrm>
              <a:prstGeom prst="rect">
                <a:avLst/>
              </a:prstGeom>
              <a:solidFill>
                <a:schemeClr val="accent1">
                  <a:alpha val="11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>
                  <a:latin typeface="Garamond" pitchFamily="18" charset="0"/>
                </a:endParaRPr>
              </a:p>
            </p:txBody>
          </p:sp>
          <p:sp>
            <p:nvSpPr>
              <p:cNvPr id="9239" name="8 CuadroTexto"/>
              <p:cNvSpPr txBox="1">
                <a:spLocks noChangeArrowheads="1"/>
              </p:cNvSpPr>
              <p:nvPr/>
            </p:nvSpPr>
            <p:spPr bwMode="auto">
              <a:xfrm>
                <a:off x="845088" y="4413091"/>
                <a:ext cx="4983039" cy="6910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>
                    <a:solidFill>
                      <a:srgbClr val="FFFF00"/>
                    </a:solidFill>
                    <a:latin typeface="Garamond" pitchFamily="18" charset="0"/>
                  </a:rPr>
                  <a:t>Hipótesis 2b. </a:t>
                </a:r>
                <a:r>
                  <a:rPr lang="es-ES">
                    <a:solidFill>
                      <a:schemeClr val="bg1"/>
                    </a:solidFill>
                    <a:latin typeface="Garamond" pitchFamily="18" charset="0"/>
                  </a:rPr>
                  <a:t>Las plántulas no se desarrollan debido a la herbivoría, recolección y/o pisoteo</a:t>
                </a:r>
              </a:p>
            </p:txBody>
          </p:sp>
        </p:grpSp>
        <p:grpSp>
          <p:nvGrpSpPr>
            <p:cNvPr id="9225" name="38 Grupo"/>
            <p:cNvGrpSpPr>
              <a:grpSpLocks/>
            </p:cNvGrpSpPr>
            <p:nvPr/>
          </p:nvGrpSpPr>
          <p:grpSpPr bwMode="auto">
            <a:xfrm>
              <a:off x="2274025" y="3259138"/>
              <a:ext cx="398463" cy="2808287"/>
              <a:chOff x="356364" y="2857496"/>
              <a:chExt cx="429422" cy="3001984"/>
            </a:xfrm>
          </p:grpSpPr>
          <p:cxnSp>
            <p:nvCxnSpPr>
              <p:cNvPr id="42" name="24 Conector recto"/>
              <p:cNvCxnSpPr/>
              <p:nvPr/>
            </p:nvCxnSpPr>
            <p:spPr>
              <a:xfrm rot="5400000">
                <a:off x="-1143271" y="4357633"/>
                <a:ext cx="3001984" cy="171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42 Conector recto de flecha"/>
              <p:cNvCxnSpPr/>
              <p:nvPr/>
            </p:nvCxnSpPr>
            <p:spPr>
              <a:xfrm>
                <a:off x="356865" y="5857784"/>
                <a:ext cx="429515" cy="1696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29 Conector recto de flecha"/>
              <p:cNvCxnSpPr/>
              <p:nvPr/>
            </p:nvCxnSpPr>
            <p:spPr>
              <a:xfrm>
                <a:off x="356865" y="4642735"/>
                <a:ext cx="357644" cy="1696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44 Conector recto de flecha"/>
              <p:cNvCxnSpPr/>
              <p:nvPr/>
            </p:nvCxnSpPr>
            <p:spPr>
              <a:xfrm>
                <a:off x="356865" y="3785752"/>
                <a:ext cx="357644" cy="1698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45 Conector recto"/>
              <p:cNvCxnSpPr/>
              <p:nvPr/>
            </p:nvCxnSpPr>
            <p:spPr>
              <a:xfrm>
                <a:off x="356865" y="2857496"/>
                <a:ext cx="143742" cy="1696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07" name="4 CuadroTexto"/>
            <p:cNvSpPr txBox="1">
              <a:spLocks noChangeArrowheads="1"/>
            </p:cNvSpPr>
            <p:nvPr/>
          </p:nvSpPr>
          <p:spPr bwMode="auto">
            <a:xfrm>
              <a:off x="2434862" y="1827213"/>
              <a:ext cx="3999789" cy="460375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25400">
              <a:solidFill>
                <a:schemeClr val="accent6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2400" dirty="0">
                  <a:solidFill>
                    <a:srgbClr val="FFFF00"/>
                  </a:solidFill>
                  <a:latin typeface="Garamond" pitchFamily="18" charset="0"/>
                </a:rPr>
                <a:t>Hipótesis 1. </a:t>
              </a:r>
              <a:r>
                <a:rPr lang="es-ES" sz="2400" dirty="0">
                  <a:solidFill>
                    <a:schemeClr val="bg1"/>
                  </a:solidFill>
                  <a:latin typeface="Garamond" pitchFamily="18" charset="0"/>
                </a:rPr>
                <a:t>Semillas no viables</a:t>
              </a:r>
            </a:p>
          </p:txBody>
        </p:sp>
        <p:sp>
          <p:nvSpPr>
            <p:cNvPr id="9227" name="13 CuadroTexto"/>
            <p:cNvSpPr txBox="1">
              <a:spLocks noChangeArrowheads="1"/>
            </p:cNvSpPr>
            <p:nvPr/>
          </p:nvSpPr>
          <p:spPr bwMode="auto">
            <a:xfrm>
              <a:off x="607250" y="1014413"/>
              <a:ext cx="2582862" cy="460375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2400">
                  <a:solidFill>
                    <a:srgbClr val="FF0000"/>
                  </a:solidFill>
                  <a:latin typeface="Garamond" pitchFamily="18" charset="0"/>
                </a:rPr>
                <a:t>Hipótesis de partida</a:t>
              </a:r>
            </a:p>
          </p:txBody>
        </p:sp>
        <p:grpSp>
          <p:nvGrpSpPr>
            <p:cNvPr id="9228" name="78 Grupo"/>
            <p:cNvGrpSpPr>
              <a:grpSpLocks/>
            </p:cNvGrpSpPr>
            <p:nvPr/>
          </p:nvGrpSpPr>
          <p:grpSpPr bwMode="auto">
            <a:xfrm>
              <a:off x="1721706" y="1506539"/>
              <a:ext cx="454004" cy="3279783"/>
              <a:chOff x="213487" y="858027"/>
              <a:chExt cx="525793" cy="4223824"/>
            </a:xfrm>
          </p:grpSpPr>
          <p:cxnSp>
            <p:nvCxnSpPr>
              <p:cNvPr id="16" name="15 Conector recto"/>
              <p:cNvCxnSpPr/>
              <p:nvPr/>
            </p:nvCxnSpPr>
            <p:spPr>
              <a:xfrm rot="5400000">
                <a:off x="-1893165" y="2964925"/>
                <a:ext cx="4215636" cy="1838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16 Conector recto de flecha"/>
              <p:cNvCxnSpPr/>
              <p:nvPr/>
            </p:nvCxnSpPr>
            <p:spPr>
              <a:xfrm>
                <a:off x="213734" y="1643091"/>
                <a:ext cx="443180" cy="34755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17 Conector recto de flecha"/>
              <p:cNvCxnSpPr/>
              <p:nvPr/>
            </p:nvCxnSpPr>
            <p:spPr>
              <a:xfrm>
                <a:off x="213734" y="5071617"/>
                <a:ext cx="525932" cy="10223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4 CuadroTexto"/>
            <p:cNvSpPr txBox="1">
              <a:spLocks noChangeArrowheads="1"/>
            </p:cNvSpPr>
            <p:nvPr/>
          </p:nvSpPr>
          <p:spPr bwMode="auto">
            <a:xfrm>
              <a:off x="2499965" y="3071813"/>
              <a:ext cx="3642523" cy="461962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25400">
              <a:solidFill>
                <a:schemeClr val="accent6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2400" dirty="0">
                  <a:solidFill>
                    <a:srgbClr val="FFFF00"/>
                  </a:solidFill>
                  <a:latin typeface="Garamond" pitchFamily="18" charset="0"/>
                </a:rPr>
                <a:t>Hipótesis 2. </a:t>
              </a:r>
              <a:r>
                <a:rPr lang="es-ES" sz="2400" dirty="0">
                  <a:solidFill>
                    <a:schemeClr val="bg1"/>
                  </a:solidFill>
                  <a:latin typeface="Garamond" pitchFamily="18" charset="0"/>
                </a:rPr>
                <a:t>Semillas viables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4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0256" name="Picture 2" descr="C:\Users\Sanjoa\Desktop\Fotos Puig Massanella\2008-12-05 090.JPG"/>
            <p:cNvPicPr>
              <a:picLocks noChangeAspect="1" noChangeArrowheads="1"/>
            </p:cNvPicPr>
            <p:nvPr/>
          </p:nvPicPr>
          <p:blipFill>
            <a:blip r:embed="rId3">
              <a:lum bright="-4000"/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blipFill dpi="0" rotWithShape="1">
              <a:blip r:embed="rId4">
                <a:lum bright="-4000"/>
              </a:blip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214313" y="214313"/>
              <a:ext cx="8715375" cy="6500812"/>
            </a:xfrm>
            <a:prstGeom prst="rect">
              <a:avLst/>
            </a:prstGeom>
            <a:solidFill>
              <a:schemeClr val="tx1">
                <a:alpha val="84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sz="2400" dirty="0">
                <a:latin typeface="Garamond" pitchFamily="18" charset="0"/>
              </a:endParaRPr>
            </a:p>
          </p:txBody>
        </p:sp>
      </p:grpSp>
      <p:sp>
        <p:nvSpPr>
          <p:cNvPr id="10243" name="1 Título"/>
          <p:cNvSpPr>
            <a:spLocks noGrp="1"/>
          </p:cNvSpPr>
          <p:nvPr>
            <p:ph type="title"/>
          </p:nvPr>
        </p:nvSpPr>
        <p:spPr>
          <a:xfrm>
            <a:off x="203200" y="0"/>
            <a:ext cx="8786813" cy="1143000"/>
          </a:xfrm>
        </p:spPr>
        <p:txBody>
          <a:bodyPr/>
          <a:lstStyle/>
          <a:p>
            <a:pPr algn="l" eaLnBrk="1" hangingPunct="1"/>
            <a:r>
              <a:rPr lang="es-ES" sz="2400" smtClean="0">
                <a:solidFill>
                  <a:schemeClr val="bg1"/>
                </a:solidFill>
                <a:latin typeface="Dutch801 Rm BT" pitchFamily="18" charset="0"/>
              </a:rPr>
              <a:t>5. Identificación de la Causa del Problema y  Líneas de Actuación</a:t>
            </a:r>
          </a:p>
        </p:txBody>
      </p:sp>
      <p:sp>
        <p:nvSpPr>
          <p:cNvPr id="10244" name="57 CuadroTexto"/>
          <p:cNvSpPr txBox="1">
            <a:spLocks noChangeArrowheads="1"/>
          </p:cNvSpPr>
          <p:nvPr/>
        </p:nvSpPr>
        <p:spPr bwMode="auto">
          <a:xfrm>
            <a:off x="520700" y="2500313"/>
            <a:ext cx="31226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- Germinación en laboratorio</a:t>
            </a:r>
          </a:p>
        </p:txBody>
      </p:sp>
      <p:sp>
        <p:nvSpPr>
          <p:cNvPr id="10245" name="65 CuadroTexto"/>
          <p:cNvSpPr txBox="1">
            <a:spLocks noChangeArrowheads="1"/>
          </p:cNvSpPr>
          <p:nvPr/>
        </p:nvSpPr>
        <p:spPr bwMode="auto">
          <a:xfrm>
            <a:off x="4235450" y="2189163"/>
            <a:ext cx="3836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Éxito - </a:t>
            </a:r>
            <a:r>
              <a:rPr lang="es-ES" sz="2000">
                <a:solidFill>
                  <a:srgbClr val="FFFF00"/>
                </a:solidFill>
                <a:latin typeface="Garamond" pitchFamily="18" charset="0"/>
              </a:rPr>
              <a:t>Hipótesis 2: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 Semillas viables</a:t>
            </a:r>
          </a:p>
        </p:txBody>
      </p:sp>
      <p:sp>
        <p:nvSpPr>
          <p:cNvPr id="10246" name="66 CuadroTexto"/>
          <p:cNvSpPr txBox="1">
            <a:spLocks noChangeArrowheads="1"/>
          </p:cNvSpPr>
          <p:nvPr/>
        </p:nvSpPr>
        <p:spPr bwMode="auto">
          <a:xfrm>
            <a:off x="4214813" y="2857500"/>
            <a:ext cx="3429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No Éxito: Semillas no viables</a:t>
            </a:r>
          </a:p>
        </p:txBody>
      </p:sp>
      <p:sp>
        <p:nvSpPr>
          <p:cNvPr id="68" name="67 Flecha a la derecha con muesca"/>
          <p:cNvSpPr/>
          <p:nvPr/>
        </p:nvSpPr>
        <p:spPr>
          <a:xfrm rot="5400000">
            <a:off x="5943600" y="4271963"/>
            <a:ext cx="708025" cy="450850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69" name="68 Flecha doblada"/>
          <p:cNvSpPr/>
          <p:nvPr/>
        </p:nvSpPr>
        <p:spPr>
          <a:xfrm flipV="1">
            <a:off x="4572000" y="3214688"/>
            <a:ext cx="500063" cy="390525"/>
          </a:xfrm>
          <a:prstGeom prst="bentArrow">
            <a:avLst>
              <a:gd name="adj1" fmla="val 25000"/>
              <a:gd name="adj2" fmla="val 29507"/>
              <a:gd name="adj3" fmla="val 31009"/>
              <a:gd name="adj4" fmla="val 2635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10249" name="70 CuadroTexto"/>
          <p:cNvSpPr txBox="1">
            <a:spLocks noChangeArrowheads="1"/>
          </p:cNvSpPr>
          <p:nvPr/>
        </p:nvSpPr>
        <p:spPr bwMode="auto">
          <a:xfrm>
            <a:off x="4837113" y="3286125"/>
            <a:ext cx="42862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solidFill>
                  <a:schemeClr val="bg1"/>
                </a:solidFill>
              </a:rPr>
              <a:t>     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Actuación: </a:t>
            </a:r>
            <a:r>
              <a:rPr lang="es-ES" sz="2000">
                <a:solidFill>
                  <a:srgbClr val="00B050"/>
                </a:solidFill>
                <a:latin typeface="Garamond" pitchFamily="18" charset="0"/>
              </a:rPr>
              <a:t>HIBRIDACIÓN </a:t>
            </a:r>
          </a:p>
          <a:p>
            <a:endParaRPr lang="es-ES" sz="800">
              <a:solidFill>
                <a:srgbClr val="00B050"/>
              </a:solidFill>
            </a:endParaRPr>
          </a:p>
          <a:p>
            <a:r>
              <a:rPr lang="es-ES">
                <a:solidFill>
                  <a:schemeClr val="bg1"/>
                </a:solidFill>
                <a:latin typeface="Garamond" pitchFamily="18" charset="0"/>
              </a:rPr>
              <a:t>(con</a:t>
            </a:r>
            <a:r>
              <a:rPr lang="es-ES" i="1">
                <a:solidFill>
                  <a:schemeClr val="bg1"/>
                </a:solidFill>
                <a:latin typeface="Garamond" pitchFamily="18" charset="0"/>
              </a:rPr>
              <a:t> Arenaria grandiflora subsp. glabrescens)</a:t>
            </a:r>
            <a:endParaRPr lang="es-ES">
              <a:solidFill>
                <a:srgbClr val="00B050"/>
              </a:solidFill>
            </a:endParaRPr>
          </a:p>
        </p:txBody>
      </p:sp>
      <p:grpSp>
        <p:nvGrpSpPr>
          <p:cNvPr id="10250" name="85 Grupo"/>
          <p:cNvGrpSpPr>
            <a:grpSpLocks/>
          </p:cNvGrpSpPr>
          <p:nvPr/>
        </p:nvGrpSpPr>
        <p:grpSpPr bwMode="auto">
          <a:xfrm>
            <a:off x="3643313" y="2357438"/>
            <a:ext cx="571500" cy="700087"/>
            <a:chOff x="3643306" y="2357430"/>
            <a:chExt cx="571504" cy="700121"/>
          </a:xfrm>
        </p:grpSpPr>
        <p:cxnSp>
          <p:nvCxnSpPr>
            <p:cNvPr id="62" name="61 Conector recto"/>
            <p:cNvCxnSpPr/>
            <p:nvPr/>
          </p:nvCxnSpPr>
          <p:spPr>
            <a:xfrm rot="5400000" flipH="1" flipV="1">
              <a:off x="3750455" y="2536032"/>
              <a:ext cx="355617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3 Conector recto de flecha"/>
            <p:cNvCxnSpPr/>
            <p:nvPr/>
          </p:nvCxnSpPr>
          <p:spPr>
            <a:xfrm>
              <a:off x="3929058" y="2357430"/>
              <a:ext cx="279402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82 Conector angular"/>
            <p:cNvCxnSpPr>
              <a:stCxn id="10244" idx="3"/>
              <a:endCxn id="10246" idx="1"/>
            </p:cNvCxnSpPr>
            <p:nvPr/>
          </p:nvCxnSpPr>
          <p:spPr>
            <a:xfrm>
              <a:off x="3643306" y="2700347"/>
              <a:ext cx="571504" cy="357204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51" name="86 CuadroTexto"/>
          <p:cNvSpPr txBox="1">
            <a:spLocks noChangeArrowheads="1"/>
          </p:cNvSpPr>
          <p:nvPr/>
        </p:nvSpPr>
        <p:spPr bwMode="auto">
          <a:xfrm>
            <a:off x="1071563" y="4848225"/>
            <a:ext cx="6643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>
                <a:solidFill>
                  <a:srgbClr val="FF0000"/>
                </a:solidFill>
                <a:latin typeface="Garamond" pitchFamily="18" charset="0"/>
              </a:rPr>
              <a:t>Objetivo: </a:t>
            </a:r>
            <a:r>
              <a:rPr lang="es-ES" sz="2000">
                <a:solidFill>
                  <a:schemeClr val="bg1"/>
                </a:solidFill>
                <a:latin typeface="Garamond" pitchFamily="18" charset="0"/>
              </a:rPr>
              <a:t> Conservar parte de la riqueza genética de la especie</a:t>
            </a:r>
          </a:p>
        </p:txBody>
      </p:sp>
      <p:sp>
        <p:nvSpPr>
          <p:cNvPr id="88" name="4 CuadroTexto"/>
          <p:cNvSpPr txBox="1">
            <a:spLocks noChangeArrowheads="1"/>
          </p:cNvSpPr>
          <p:nvPr/>
        </p:nvSpPr>
        <p:spPr bwMode="auto">
          <a:xfrm>
            <a:off x="500063" y="1071563"/>
            <a:ext cx="4000500" cy="461962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2400" dirty="0">
                <a:solidFill>
                  <a:srgbClr val="FFFF00"/>
                </a:solidFill>
                <a:latin typeface="Garamond" pitchFamily="18" charset="0"/>
              </a:rPr>
              <a:t>Hipótesis 1. </a:t>
            </a:r>
            <a:r>
              <a:rPr lang="es-ES" sz="2400" dirty="0">
                <a:solidFill>
                  <a:schemeClr val="bg1"/>
                </a:solidFill>
                <a:latin typeface="Garamond" pitchFamily="18" charset="0"/>
              </a:rPr>
              <a:t>Semillas no viables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1323</TotalTime>
  <Words>1236</Words>
  <Application>Microsoft Office PowerPoint</Application>
  <PresentationFormat>Presentación en pantalla (4:3)</PresentationFormat>
  <Paragraphs>199</Paragraphs>
  <Slides>21</Slides>
  <Notes>21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8" baseType="lpstr">
      <vt:lpstr>Arial</vt:lpstr>
      <vt:lpstr>Calibri</vt:lpstr>
      <vt:lpstr>Dutch801 Rm BT</vt:lpstr>
      <vt:lpstr>Garamond</vt:lpstr>
      <vt:lpstr>Wingdings</vt:lpstr>
      <vt:lpstr>Goudy Stout</vt:lpstr>
      <vt:lpstr>Tema de Office</vt:lpstr>
      <vt:lpstr>Diapositiva 1</vt:lpstr>
      <vt:lpstr>CONTENIDO</vt:lpstr>
      <vt:lpstr>1. INTRODUCCIÓN</vt:lpstr>
      <vt:lpstr>2. LOCALIZACIÓN GEOGRÁFICA</vt:lpstr>
      <vt:lpstr>2. LOCALIZACIÓN GEOGRÁFICA</vt:lpstr>
      <vt:lpstr>3. CARACTERIZACIÓN DE LA ESPECIE</vt:lpstr>
      <vt:lpstr>4. PROBLEMÁTICA</vt:lpstr>
      <vt:lpstr>5. Identificación de la Causa del Problema y  Líneas de Actuación</vt:lpstr>
      <vt:lpstr>5. Identificación de la Causa del Problema y  Líneas de Actuación</vt:lpstr>
      <vt:lpstr>5. Identificación de la Causa del Problema y  Líneas de Actuación</vt:lpstr>
      <vt:lpstr>5. Identificación de la Causa del Problema y  Líneas de Actuación</vt:lpstr>
      <vt:lpstr>5. Identificación de la Causa del Problema y  Líneas de Actuación</vt:lpstr>
      <vt:lpstr>Diapositiva 13</vt:lpstr>
      <vt:lpstr>5. Identificación de la Causa del Problema y  Líneas de Actuación</vt:lpstr>
      <vt:lpstr>6. Tipo de Restitución a realizar</vt:lpstr>
      <vt:lpstr>7. OBJETIVOS</vt:lpstr>
      <vt:lpstr>8. SELECCIÓN DE LA LOCALIDAD</vt:lpstr>
      <vt:lpstr>8. SELECCIÓN DE LA LOCALIDAD</vt:lpstr>
      <vt:lpstr>9. SELECCIÓN DEL MATERIAL</vt:lpstr>
      <vt:lpstr>10. ACTUACIONES COMPLEMENTARIAS</vt:lpstr>
      <vt:lpstr>Diapositiva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Estela Barroso Corrochano</dc:creator>
  <cp:lastModifiedBy>Sanjoa</cp:lastModifiedBy>
  <cp:revision>147</cp:revision>
  <dcterms:created xsi:type="dcterms:W3CDTF">2009-04-18T20:47:16Z</dcterms:created>
  <dcterms:modified xsi:type="dcterms:W3CDTF">2009-04-24T12:12:50Z</dcterms:modified>
</cp:coreProperties>
</file>